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1" r:id="rId1"/>
    <p:sldMasterId id="2147483937" r:id="rId2"/>
  </p:sldMasterIdLst>
  <p:notesMasterIdLst>
    <p:notesMasterId r:id="rId45"/>
  </p:notesMasterIdLst>
  <p:sldIdLst>
    <p:sldId id="1193" r:id="rId3"/>
    <p:sldId id="1194" r:id="rId4"/>
    <p:sldId id="1195" r:id="rId5"/>
    <p:sldId id="1196" r:id="rId6"/>
    <p:sldId id="1197" r:id="rId7"/>
    <p:sldId id="1198" r:id="rId8"/>
    <p:sldId id="1199" r:id="rId9"/>
    <p:sldId id="1200" r:id="rId10"/>
    <p:sldId id="1201" r:id="rId11"/>
    <p:sldId id="1202" r:id="rId12"/>
    <p:sldId id="1203" r:id="rId13"/>
    <p:sldId id="1204" r:id="rId14"/>
    <p:sldId id="1205" r:id="rId15"/>
    <p:sldId id="1206" r:id="rId16"/>
    <p:sldId id="1207" r:id="rId17"/>
    <p:sldId id="1208" r:id="rId18"/>
    <p:sldId id="1209" r:id="rId19"/>
    <p:sldId id="1281" r:id="rId20"/>
    <p:sldId id="1282" r:id="rId21"/>
    <p:sldId id="1273" r:id="rId22"/>
    <p:sldId id="1274" r:id="rId23"/>
    <p:sldId id="1275" r:id="rId24"/>
    <p:sldId id="1276" r:id="rId25"/>
    <p:sldId id="1277" r:id="rId26"/>
    <p:sldId id="1278" r:id="rId27"/>
    <p:sldId id="1279" r:id="rId28"/>
    <p:sldId id="1280" r:id="rId29"/>
    <p:sldId id="1283" r:id="rId30"/>
    <p:sldId id="1284" r:id="rId31"/>
    <p:sldId id="1285" r:id="rId32"/>
    <p:sldId id="1286" r:id="rId33"/>
    <p:sldId id="1287" r:id="rId34"/>
    <p:sldId id="1288" r:id="rId35"/>
    <p:sldId id="1289" r:id="rId36"/>
    <p:sldId id="1290" r:id="rId37"/>
    <p:sldId id="1291" r:id="rId38"/>
    <p:sldId id="1292" r:id="rId39"/>
    <p:sldId id="1293" r:id="rId40"/>
    <p:sldId id="1294" r:id="rId41"/>
    <p:sldId id="1295" r:id="rId42"/>
    <p:sldId id="1296" r:id="rId43"/>
    <p:sldId id="1297" r:id="rId44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  <a:srgbClr val="FFFFCC"/>
    <a:srgbClr val="CCFFCC"/>
    <a:srgbClr val="CCFF99"/>
    <a:srgbClr val="66FFFF"/>
    <a:srgbClr val="FFFF66"/>
    <a:srgbClr val="66CCFF"/>
    <a:srgbClr val="FFCC66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5" autoAdjust="0"/>
    <p:restoredTop sz="94660"/>
  </p:normalViewPr>
  <p:slideViewPr>
    <p:cSldViewPr snapToGrid="0">
      <p:cViewPr>
        <p:scale>
          <a:sx n="125" d="100"/>
          <a:sy n="125" d="100"/>
        </p:scale>
        <p:origin x="-122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9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294" y="0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pPr>
              <a:defRPr/>
            </a:pPr>
            <a:fld id="{3E94DB00-84A0-43A7-8B00-C346463389CF}" type="datetimeFigureOut">
              <a:rPr lang="zh-TW" altLang="en-US"/>
              <a:pPr>
                <a:defRPr/>
              </a:pPr>
              <a:t>2020/12/4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30" tIns="44115" rIns="88230" bIns="44115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64" y="4778546"/>
            <a:ext cx="5438748" cy="3908459"/>
          </a:xfrm>
          <a:prstGeom prst="rect">
            <a:avLst/>
          </a:prstGeom>
        </p:spPr>
        <p:txBody>
          <a:bodyPr vert="horz" lIns="88230" tIns="44115" rIns="88230" bIns="44115" rtlCol="0"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813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294" y="9430813"/>
            <a:ext cx="2945862" cy="497413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pPr>
              <a:defRPr/>
            </a:pPr>
            <a:fld id="{A5DCD838-03FD-4BFE-BD49-490E16845E2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079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4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8A55F-7094-4E0A-86EF-28519F25799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38E47-782C-4D54-878D-A15E4E039D7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32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0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789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CA434-23D2-4AA7-9D04-420D7E2ED367}" type="slidenum">
              <a:rPr lang="en-US" altLang="zh-TW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4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8EB60-90D9-4E2E-A435-8187D494F3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EE04F-E515-48CE-83EF-05EDF2EAEF30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546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EC656-8C35-42FC-A0F5-859CDBD5321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AC355-D884-4B85-86D2-D19DC0B715A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965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896A1-D2A8-411B-BC66-A2199B550016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D3525D-D488-496B-9747-9BBFB6CE5FE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334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CC2FD-9224-4533-BEB4-8474C8F459D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7A7298-1C04-47C5-8782-A688AE0A3B1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860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FAFF5-DF1E-41D4-A513-A94745F13364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0977F1-9522-4820-BC91-F2AC5D729EE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74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628650" y="233363"/>
            <a:ext cx="914400" cy="914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34132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6473E-76C6-4B9F-9525-03044BDABF30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25C83C-A286-4BD3-BED4-0150E2950FA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614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41195-62F7-4165-9734-03E363BEB5BB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4AF492-D4B9-47B3-89B5-2330EB0B48EE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216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B1363-FB7D-4523-B780-11195BA95A4A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E184-69A4-4BD4-A1EF-60285C909F3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989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84206-BA06-4180-921D-B2BCB2635DE7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A6C8DA-8C99-4CEA-B150-B93C2EBD7A1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353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6C759-B0F4-4256-8A87-53BAB5CED03B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42337C-A0EF-4929-86F4-419472E468C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953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66091-D8F2-46A5-8BA9-A8ECB8F08542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DB82B-F170-4515-88FC-8CA4AB45B3B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2B56C8-A968-40B4-8172-A3FE494E0E2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25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6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B49FD-AA3C-481F-8A3E-B01C4D554BF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4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9D2412-81A2-412E-97CF-EBC534A4556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30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1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251F-90A8-4884-9F51-051C3189823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4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320DF5-A06E-47DA-8B94-D038713812E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6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7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5" r:id="rId12"/>
    <p:sldLayoutId id="2147483916" r:id="rId13"/>
    <p:sldLayoutId id="214748391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EA4E9E-F082-4318-9CED-9815520D8EED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AA02A2-C031-45C0-BF17-2D086221BA27}" type="slidenum">
              <a:rPr lang="zh-TW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28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619125"/>
            <a:ext cx="8107387" cy="4781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溫室圓頂支撐結構設計</a:t>
            </a:r>
            <a:endParaRPr lang="zh-TW" altLang="en-US" sz="2000" b="1" kern="100" dirty="0">
              <a:solidFill>
                <a:prstClr val="black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22426" y="1434296"/>
          <a:ext cx="8432800" cy="4293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04663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85667">
                <a:tc>
                  <a:txBody>
                    <a:bodyPr/>
                    <a:lstStyle/>
                    <a:p>
                      <a:endParaRPr lang="zh-TW" altLang="en-US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63655"/>
            <a:ext cx="1960768" cy="91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63655"/>
            <a:ext cx="2037776" cy="94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63655"/>
            <a:ext cx="2037776" cy="94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08" y="1863655"/>
            <a:ext cx="1981419" cy="91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80735"/>
            <a:ext cx="2037776" cy="93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08" y="3891731"/>
            <a:ext cx="2037776" cy="94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851" y="3886233"/>
            <a:ext cx="2039352" cy="94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86" y="3891731"/>
            <a:ext cx="2035874" cy="94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1331119" y="90620"/>
            <a:ext cx="637341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、溫室剖面結構組合優化設計</a:t>
            </a:r>
            <a:endParaRPr lang="en-US" altLang="zh-TW" sz="2800" b="1" kern="100" dirty="0">
              <a:solidFill>
                <a:srgbClr val="0000FF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1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78" y="3001508"/>
            <a:ext cx="3461404" cy="30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5"/>
          <p:cNvSpPr txBox="1">
            <a:spLocks noChangeArrowheads="1"/>
          </p:cNvSpPr>
          <p:nvPr/>
        </p:nvSpPr>
        <p:spPr bwMode="auto">
          <a:xfrm>
            <a:off x="562708" y="770731"/>
            <a:ext cx="810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just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q(z)=0.06·K(z) ·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[I·V10(C)]2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K(5)=0.81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I=0.9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90844" y="1232396"/>
          <a:ext cx="77980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43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風速等級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(m/s)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kgf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陣風壓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迎風壁面風壓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屋頂面風壓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側風屋面風壓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背風壁面風壓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2130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1917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403012" y="6488112"/>
            <a:ext cx="320379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3878267" y="6083640"/>
            <a:ext cx="436562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溫室結構受風壓圖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868963" y="3622841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3083943" y="3256128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910143" y="3011827"/>
            <a:ext cx="349250" cy="344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606805" y="2705439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232982" y="5008570"/>
            <a:ext cx="636588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7573962" y="486301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827593" y="4621552"/>
            <a:ext cx="582612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0"/>
          <p:cNvSpPr>
            <a:spLocks noChangeArrowheads="1"/>
          </p:cNvSpPr>
          <p:nvPr/>
        </p:nvSpPr>
        <p:spPr bwMode="auto">
          <a:xfrm>
            <a:off x="3724280" y="5012077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238131" y="3546414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4"/>
          <p:cNvSpPr>
            <a:spLocks noChangeArrowheads="1"/>
          </p:cNvSpPr>
          <p:nvPr/>
        </p:nvSpPr>
        <p:spPr bwMode="auto">
          <a:xfrm>
            <a:off x="7419106" y="3238439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矩形 16"/>
          <p:cNvSpPr>
            <a:spLocks noChangeArrowheads="1"/>
          </p:cNvSpPr>
          <p:nvPr/>
        </p:nvSpPr>
        <p:spPr bwMode="auto">
          <a:xfrm>
            <a:off x="6128876" y="29518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5894720" y="332175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697543" y="2833472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16"/>
          <p:cNvSpPr>
            <a:spLocks noChangeArrowheads="1"/>
          </p:cNvSpPr>
          <p:nvPr/>
        </p:nvSpPr>
        <p:spPr bwMode="auto">
          <a:xfrm>
            <a:off x="5259393" y="2539785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模擬風壓設定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文字方塊 5"/>
          <p:cNvSpPr txBox="1">
            <a:spLocks noChangeArrowheads="1"/>
          </p:cNvSpPr>
          <p:nvPr/>
        </p:nvSpPr>
        <p:spPr bwMode="auto">
          <a:xfrm>
            <a:off x="133354" y="3692732"/>
            <a:ext cx="295058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正立面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4062620"/>
            <a:ext cx="2842951" cy="2425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5" y="2326217"/>
            <a:ext cx="2980528" cy="1371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40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93" y="2893633"/>
            <a:ext cx="4270430" cy="293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456060" y="2523745"/>
            <a:ext cx="4209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267 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66940" y="5839458"/>
            <a:ext cx="4248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585133" y="3055318"/>
            <a:ext cx="418095" cy="24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411" y="3758217"/>
            <a:ext cx="1061633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350350" y="2529371"/>
            <a:ext cx="385514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12.5 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537915" y="5839458"/>
            <a:ext cx="4443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級風壓下溫室結構應力分布</a:t>
            </a:r>
          </a:p>
        </p:txBody>
      </p:sp>
      <p:sp>
        <p:nvSpPr>
          <p:cNvPr id="17" name="矩形 16"/>
          <p:cNvSpPr/>
          <p:nvPr/>
        </p:nvSpPr>
        <p:spPr>
          <a:xfrm>
            <a:off x="4935838" y="3747913"/>
            <a:ext cx="1127334" cy="26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19281" y="3041250"/>
            <a:ext cx="584165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507778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spcBef>
                <a:spcPct val="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15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267MPa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位於圓頂鋼管，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溫室結構可承受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級風壓力。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>
              <a:spcBef>
                <a:spcPts val="60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結構最大變形量為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12.5mm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，位於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U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型水槽。</a:t>
            </a: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 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0" y="2893633"/>
            <a:ext cx="4415895" cy="293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34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78" y="3001508"/>
            <a:ext cx="3461404" cy="30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5"/>
          <p:cNvSpPr txBox="1">
            <a:spLocks noChangeArrowheads="1"/>
          </p:cNvSpPr>
          <p:nvPr/>
        </p:nvSpPr>
        <p:spPr bwMode="auto">
          <a:xfrm>
            <a:off x="562708" y="770731"/>
            <a:ext cx="810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just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q(z)=0.06·K(z) ·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[I·V10(C)]2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K(5)=0.81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I=0.9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90844" y="1232396"/>
          <a:ext cx="77980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43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風速等級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(m/s)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kgf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陣風壓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迎風壁面風壓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屋頂面風壓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側風屋面風壓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背風壁面風壓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2130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1917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403012" y="6488112"/>
            <a:ext cx="320379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3878267" y="6083640"/>
            <a:ext cx="436562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溫室結構受風壓圖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868963" y="3622841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3083943" y="3256128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910143" y="3011827"/>
            <a:ext cx="349250" cy="344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606805" y="2705439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232982" y="5008570"/>
            <a:ext cx="636588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7573962" y="486301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827593" y="4621552"/>
            <a:ext cx="582612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0"/>
          <p:cNvSpPr>
            <a:spLocks noChangeArrowheads="1"/>
          </p:cNvSpPr>
          <p:nvPr/>
        </p:nvSpPr>
        <p:spPr bwMode="auto">
          <a:xfrm>
            <a:off x="3724280" y="5012077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238131" y="3546414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4"/>
          <p:cNvSpPr>
            <a:spLocks noChangeArrowheads="1"/>
          </p:cNvSpPr>
          <p:nvPr/>
        </p:nvSpPr>
        <p:spPr bwMode="auto">
          <a:xfrm>
            <a:off x="7419106" y="3238439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矩形 16"/>
          <p:cNvSpPr>
            <a:spLocks noChangeArrowheads="1"/>
          </p:cNvSpPr>
          <p:nvPr/>
        </p:nvSpPr>
        <p:spPr bwMode="auto">
          <a:xfrm>
            <a:off x="6128876" y="29518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5894720" y="332175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697543" y="2833472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16"/>
          <p:cNvSpPr>
            <a:spLocks noChangeArrowheads="1"/>
          </p:cNvSpPr>
          <p:nvPr/>
        </p:nvSpPr>
        <p:spPr bwMode="auto">
          <a:xfrm>
            <a:off x="5259393" y="2539785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模擬風壓設定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文字方塊 5"/>
          <p:cNvSpPr txBox="1">
            <a:spLocks noChangeArrowheads="1"/>
          </p:cNvSpPr>
          <p:nvPr/>
        </p:nvSpPr>
        <p:spPr bwMode="auto">
          <a:xfrm>
            <a:off x="133354" y="3692732"/>
            <a:ext cx="295058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正立面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4" y="2275151"/>
            <a:ext cx="3141681" cy="14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8" y="4037451"/>
            <a:ext cx="2806032" cy="239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60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841" y="2893633"/>
            <a:ext cx="4372710" cy="29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93633"/>
            <a:ext cx="4370566" cy="294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456060" y="2523745"/>
            <a:ext cx="4209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283 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66940" y="5839458"/>
            <a:ext cx="4248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585133" y="3055318"/>
            <a:ext cx="418095" cy="24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411" y="3758217"/>
            <a:ext cx="1061633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350350" y="2529371"/>
            <a:ext cx="385514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12.4 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537915" y="5839458"/>
            <a:ext cx="4443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級風壓下溫室結構應力分布</a:t>
            </a:r>
          </a:p>
        </p:txBody>
      </p:sp>
      <p:sp>
        <p:nvSpPr>
          <p:cNvPr id="17" name="矩形 16"/>
          <p:cNvSpPr/>
          <p:nvPr/>
        </p:nvSpPr>
        <p:spPr>
          <a:xfrm>
            <a:off x="4935838" y="3747913"/>
            <a:ext cx="1127334" cy="26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19281" y="3041250"/>
            <a:ext cx="584165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507778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spcBef>
                <a:spcPct val="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15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283MPa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位於圓頂鋼管，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溫室結構可承受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級風壓力。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>
              <a:spcBef>
                <a:spcPts val="60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結構最大變形量為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12.4mm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，位於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U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型水槽。</a:t>
            </a: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 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78" y="3001508"/>
            <a:ext cx="3461404" cy="30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5"/>
          <p:cNvSpPr txBox="1">
            <a:spLocks noChangeArrowheads="1"/>
          </p:cNvSpPr>
          <p:nvPr/>
        </p:nvSpPr>
        <p:spPr bwMode="auto">
          <a:xfrm>
            <a:off x="562708" y="770731"/>
            <a:ext cx="810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just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q(z)=0.06·K(z) ·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[I·V10(C)]2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K(5)=0.81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I=0.9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90844" y="1232396"/>
          <a:ext cx="77980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43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風速等級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(m/s)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kgf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陣風壓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迎風壁面風壓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屋頂面風壓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側風屋面風壓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背風壁面風壓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2130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1917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403012" y="6488112"/>
            <a:ext cx="320379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3878267" y="6083640"/>
            <a:ext cx="436562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溫室結構受風壓圖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868963" y="3622841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3083943" y="3256128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910143" y="3011827"/>
            <a:ext cx="349250" cy="344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606805" y="2705439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232982" y="5008570"/>
            <a:ext cx="636588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7573962" y="486301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827593" y="4621552"/>
            <a:ext cx="582612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0"/>
          <p:cNvSpPr>
            <a:spLocks noChangeArrowheads="1"/>
          </p:cNvSpPr>
          <p:nvPr/>
        </p:nvSpPr>
        <p:spPr bwMode="auto">
          <a:xfrm>
            <a:off x="3724280" y="5012077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238131" y="3546414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4"/>
          <p:cNvSpPr>
            <a:spLocks noChangeArrowheads="1"/>
          </p:cNvSpPr>
          <p:nvPr/>
        </p:nvSpPr>
        <p:spPr bwMode="auto">
          <a:xfrm>
            <a:off x="7419106" y="3238439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矩形 16"/>
          <p:cNvSpPr>
            <a:spLocks noChangeArrowheads="1"/>
          </p:cNvSpPr>
          <p:nvPr/>
        </p:nvSpPr>
        <p:spPr bwMode="auto">
          <a:xfrm>
            <a:off x="6128876" y="29518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5894720" y="332175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697543" y="2833472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16"/>
          <p:cNvSpPr>
            <a:spLocks noChangeArrowheads="1"/>
          </p:cNvSpPr>
          <p:nvPr/>
        </p:nvSpPr>
        <p:spPr bwMode="auto">
          <a:xfrm>
            <a:off x="5259393" y="2539785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G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模擬風壓設定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文字方塊 5"/>
          <p:cNvSpPr txBox="1">
            <a:spLocks noChangeArrowheads="1"/>
          </p:cNvSpPr>
          <p:nvPr/>
        </p:nvSpPr>
        <p:spPr bwMode="auto">
          <a:xfrm>
            <a:off x="133354" y="3692732"/>
            <a:ext cx="295058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正立面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4" y="2377373"/>
            <a:ext cx="2950589" cy="1366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3" y="4039640"/>
            <a:ext cx="2799775" cy="24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9971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26" y="2904885"/>
            <a:ext cx="4278733" cy="294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2" y="2899259"/>
            <a:ext cx="4275458" cy="29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456060" y="2523745"/>
            <a:ext cx="4209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277 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66940" y="5839458"/>
            <a:ext cx="4248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585133" y="3055318"/>
            <a:ext cx="418095" cy="24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411" y="3758217"/>
            <a:ext cx="1061633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350350" y="2529371"/>
            <a:ext cx="385514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12.5 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537915" y="5839458"/>
            <a:ext cx="4443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級風壓下溫室結構應力分布</a:t>
            </a:r>
          </a:p>
        </p:txBody>
      </p:sp>
      <p:sp>
        <p:nvSpPr>
          <p:cNvPr id="17" name="矩形 16"/>
          <p:cNvSpPr/>
          <p:nvPr/>
        </p:nvSpPr>
        <p:spPr>
          <a:xfrm>
            <a:off x="4935838" y="3747913"/>
            <a:ext cx="1127334" cy="26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19280" y="3055318"/>
            <a:ext cx="584165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507778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spcBef>
                <a:spcPct val="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15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277MPa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位於圓頂圓管，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溫室結構可承受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級風壓力。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>
              <a:spcBef>
                <a:spcPts val="60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結構最大變形量為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12.5mm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，位於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U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型水槽。</a:t>
            </a: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G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 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78" y="3001508"/>
            <a:ext cx="3461404" cy="30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5"/>
          <p:cNvSpPr txBox="1">
            <a:spLocks noChangeArrowheads="1"/>
          </p:cNvSpPr>
          <p:nvPr/>
        </p:nvSpPr>
        <p:spPr bwMode="auto">
          <a:xfrm>
            <a:off x="562708" y="770731"/>
            <a:ext cx="810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just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q(z)=0.06·K(z) ·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[I·V10(C)]2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K(5)=0.81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I=0.9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90844" y="1232396"/>
          <a:ext cx="77980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43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風速等級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(m/s)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kgf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陣風壓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迎風壁面風壓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屋頂面風壓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側風屋面風壓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背風壁面風壓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2130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1917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403012" y="6488112"/>
            <a:ext cx="320379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3878267" y="6083640"/>
            <a:ext cx="436562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溫室結構受風壓圖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868963" y="3622841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3083943" y="3256128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910143" y="3011827"/>
            <a:ext cx="349250" cy="344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606805" y="2705439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232982" y="5008570"/>
            <a:ext cx="636588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7573962" y="486301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827593" y="4621552"/>
            <a:ext cx="582612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0"/>
          <p:cNvSpPr>
            <a:spLocks noChangeArrowheads="1"/>
          </p:cNvSpPr>
          <p:nvPr/>
        </p:nvSpPr>
        <p:spPr bwMode="auto">
          <a:xfrm>
            <a:off x="3724280" y="5012077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238131" y="3546414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4"/>
          <p:cNvSpPr>
            <a:spLocks noChangeArrowheads="1"/>
          </p:cNvSpPr>
          <p:nvPr/>
        </p:nvSpPr>
        <p:spPr bwMode="auto">
          <a:xfrm>
            <a:off x="7419106" y="3238439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矩形 16"/>
          <p:cNvSpPr>
            <a:spLocks noChangeArrowheads="1"/>
          </p:cNvSpPr>
          <p:nvPr/>
        </p:nvSpPr>
        <p:spPr bwMode="auto">
          <a:xfrm>
            <a:off x="6128876" y="29518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5894720" y="332175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697543" y="2833472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16"/>
          <p:cNvSpPr>
            <a:spLocks noChangeArrowheads="1"/>
          </p:cNvSpPr>
          <p:nvPr/>
        </p:nvSpPr>
        <p:spPr bwMode="auto">
          <a:xfrm>
            <a:off x="5259393" y="2539785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H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模擬風壓設定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文字方塊 5"/>
          <p:cNvSpPr txBox="1">
            <a:spLocks noChangeArrowheads="1"/>
          </p:cNvSpPr>
          <p:nvPr/>
        </p:nvSpPr>
        <p:spPr bwMode="auto">
          <a:xfrm>
            <a:off x="133354" y="3692732"/>
            <a:ext cx="295058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正立面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4" y="2342748"/>
            <a:ext cx="2950589" cy="136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7" y="4059194"/>
            <a:ext cx="2759481" cy="239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28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49" y="2851361"/>
            <a:ext cx="4264411" cy="294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26" y="2851362"/>
            <a:ext cx="4280750" cy="294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456060" y="2523745"/>
            <a:ext cx="4209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310 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66940" y="5839458"/>
            <a:ext cx="4248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585132" y="3014855"/>
            <a:ext cx="418095" cy="24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411" y="3717132"/>
            <a:ext cx="1061633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350350" y="2529371"/>
            <a:ext cx="385514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12.5 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537915" y="5839458"/>
            <a:ext cx="4443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級風壓下溫室結構應力分布</a:t>
            </a:r>
          </a:p>
        </p:txBody>
      </p:sp>
      <p:sp>
        <p:nvSpPr>
          <p:cNvPr id="17" name="矩形 16"/>
          <p:cNvSpPr/>
          <p:nvPr/>
        </p:nvSpPr>
        <p:spPr>
          <a:xfrm>
            <a:off x="4935838" y="3717132"/>
            <a:ext cx="1127334" cy="26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19280" y="3013938"/>
            <a:ext cx="584165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507778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spcBef>
                <a:spcPct val="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15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310MPa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位於圓頂桁梁，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溫室結構可承受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級風壓力。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>
              <a:spcBef>
                <a:spcPts val="60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結構最大變形量為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12.5mm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，位於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U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型水槽。</a:t>
            </a: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H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 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49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0" y="419100"/>
            <a:ext cx="9144000" cy="46716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統計分析</a:t>
            </a:r>
          </a:p>
        </p:txBody>
      </p:sp>
      <p:sp>
        <p:nvSpPr>
          <p:cNvPr id="13315" name="文字方塊 5"/>
          <p:cNvSpPr txBox="1">
            <a:spLocks noChangeArrowheads="1"/>
          </p:cNvSpPr>
          <p:nvPr/>
        </p:nvSpPr>
        <p:spPr bwMode="auto">
          <a:xfrm>
            <a:off x="365760" y="878718"/>
            <a:ext cx="8581292" cy="568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defTabSz="457200"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66700" indent="-266700" algn="just">
              <a:lnSpc>
                <a:spcPts val="3000"/>
              </a:lnSpc>
              <a:spcAft>
                <a:spcPts val="600"/>
              </a:spcAft>
              <a:buFont typeface="Arial" charset="0"/>
              <a:buAutoNum type="arabicPeriod"/>
            </a:pPr>
            <a:r>
              <a:rPr lang="zh-TW" altLang="zh-TW" sz="1800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</a:t>
            </a:r>
            <a:r>
              <a:rPr lang="zh-TW" altLang="en-US" sz="1800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結構模擬皆可承受</a:t>
            </a:r>
            <a:r>
              <a:rPr lang="en-US" altLang="zh-TW" sz="1800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15</a:t>
            </a:r>
            <a:r>
              <a:rPr lang="zh-TW" altLang="en-US" sz="1800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級風壓力，應力值整理如下表</a:t>
            </a:r>
            <a:r>
              <a:rPr lang="en-US" altLang="zh-TW" sz="1800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:</a:t>
            </a:r>
          </a:p>
          <a:p>
            <a:pPr marL="266700" indent="-266700" algn="just">
              <a:lnSpc>
                <a:spcPts val="3000"/>
              </a:lnSpc>
              <a:spcAft>
                <a:spcPts val="600"/>
              </a:spcAft>
              <a:buFont typeface="Arial" charset="0"/>
              <a:buAutoNum type="arabicPeriod"/>
            </a:pPr>
            <a:endParaRPr lang="en-US" altLang="zh-TW" sz="18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266700" indent="-266700" algn="just">
              <a:lnSpc>
                <a:spcPts val="3000"/>
              </a:lnSpc>
              <a:spcAft>
                <a:spcPts val="600"/>
              </a:spcAft>
              <a:buFont typeface="Arial" charset="0"/>
              <a:buAutoNum type="arabicPeriod"/>
            </a:pPr>
            <a:endParaRPr lang="en-US" altLang="zh-TW" sz="18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266700" indent="-266700" algn="just">
              <a:lnSpc>
                <a:spcPts val="3000"/>
              </a:lnSpc>
              <a:spcAft>
                <a:spcPts val="600"/>
              </a:spcAft>
              <a:buFont typeface="Arial" charset="0"/>
              <a:buAutoNum type="arabicPeriod"/>
            </a:pPr>
            <a:endParaRPr lang="en-US" altLang="zh-TW" sz="18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266700" indent="-266700" algn="just">
              <a:lnSpc>
                <a:spcPts val="3000"/>
              </a:lnSpc>
              <a:spcAft>
                <a:spcPts val="600"/>
              </a:spcAft>
              <a:buFont typeface="Arial" charset="0"/>
              <a:buAutoNum type="arabicPeriod"/>
            </a:pPr>
            <a:endParaRPr lang="en-US" altLang="zh-TW" sz="18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266700" indent="-266700" algn="just">
              <a:lnSpc>
                <a:spcPts val="3000"/>
              </a:lnSpc>
              <a:spcAft>
                <a:spcPts val="600"/>
              </a:spcAft>
              <a:buFont typeface="Arial" charset="0"/>
              <a:buAutoNum type="arabicPeriod"/>
            </a:pPr>
            <a:endParaRPr lang="en-US" altLang="zh-TW" sz="18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266700" indent="-266700" algn="just">
              <a:lnSpc>
                <a:spcPts val="3000"/>
              </a:lnSpc>
              <a:spcAft>
                <a:spcPts val="600"/>
              </a:spcAft>
              <a:buFont typeface="Arial" charset="0"/>
              <a:buAutoNum type="arabicPeriod"/>
            </a:pPr>
            <a:endParaRPr lang="en-US" altLang="zh-TW" sz="18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266700" indent="-266700" algn="just">
              <a:lnSpc>
                <a:spcPts val="3000"/>
              </a:lnSpc>
              <a:spcAft>
                <a:spcPts val="600"/>
              </a:spcAft>
              <a:buFont typeface="Arial" charset="0"/>
              <a:buAutoNum type="arabicPeriod"/>
            </a:pPr>
            <a:endParaRPr lang="en-US" altLang="zh-TW" sz="18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266700" indent="-266700" algn="just">
              <a:lnSpc>
                <a:spcPts val="3000"/>
              </a:lnSpc>
              <a:spcAft>
                <a:spcPts val="600"/>
              </a:spcAft>
              <a:buFont typeface="Arial" charset="0"/>
              <a:buAutoNum type="arabicPeriod"/>
            </a:pPr>
            <a:endParaRPr lang="en-US" altLang="zh-TW" sz="18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266700" indent="-266700" algn="just">
              <a:lnSpc>
                <a:spcPts val="2500"/>
              </a:lnSpc>
              <a:spcAft>
                <a:spcPts val="600"/>
              </a:spcAft>
              <a:buFont typeface="Arial" charset="0"/>
              <a:buAutoNum type="arabicPeriod"/>
            </a:pPr>
            <a:r>
              <a:rPr lang="en-US" altLang="zh-TW" sz="18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A type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圓頂支撐結構應力值較大，應力主要由力霸梁支撐，</a:t>
            </a:r>
            <a:endParaRPr lang="en-US" altLang="zh-TW" sz="18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66700" indent="-266700" algn="just">
              <a:lnSpc>
                <a:spcPts val="2500"/>
              </a:lnSpc>
              <a:spcAft>
                <a:spcPts val="600"/>
              </a:spcAft>
              <a:buFont typeface="Arial" charset="0"/>
              <a:buAutoNum type="arabicPeriod"/>
            </a:pPr>
            <a:r>
              <a:rPr lang="en-US" altLang="zh-TW" sz="18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E type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具有較低應力值，</a:t>
            </a:r>
            <a:r>
              <a:rPr lang="en-US" altLang="zh-TW" sz="18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H type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圓頂桁梁之應力值較大。</a:t>
            </a:r>
            <a:endParaRPr lang="en-US" altLang="zh-TW" sz="18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66700" indent="-266700" algn="just">
              <a:lnSpc>
                <a:spcPts val="2500"/>
              </a:lnSpc>
              <a:spcAft>
                <a:spcPts val="600"/>
              </a:spcAft>
              <a:buFont typeface="Arial" charset="0"/>
              <a:buAutoNum type="arabicPeriod"/>
            </a:pPr>
            <a:r>
              <a:rPr lang="zh-TW" altLang="en-US" sz="18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當圓頂支撐設計能將圓頂受力傳遞至力霸梁，則由力霸梁承受主要應力，反之則由圓頂鋼管承受較大應力，</a:t>
            </a:r>
            <a:r>
              <a:rPr lang="zh-TW" altLang="en-US" sz="18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會導致圓頂鋼管長期處於高應力狀態，減少使用壽命。</a:t>
            </a:r>
            <a:endParaRPr lang="en-US" altLang="zh-TW" sz="1800" b="1" kern="100" dirty="0">
              <a:solidFill>
                <a:srgbClr val="FF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73193"/>
              </p:ext>
            </p:extLst>
          </p:nvPr>
        </p:nvGraphicFramePr>
        <p:xfrm>
          <a:off x="720969" y="1315555"/>
          <a:ext cx="7870874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40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47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7803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3036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Type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結構最大應力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MPa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最大應力位置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結構最大變形量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(mm)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最大變形量位置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370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圓頂支撐鋼管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U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型水槽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圓頂鋼管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U</a:t>
                      </a:r>
                      <a:r>
                        <a:rPr lang="zh-TW" altLang="en-US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型水槽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圓頂鋼管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U</a:t>
                      </a:r>
                      <a:r>
                        <a:rPr lang="zh-TW" altLang="en-US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型水槽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圓頂鋼管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U</a:t>
                      </a:r>
                      <a:r>
                        <a:rPr lang="zh-TW" altLang="en-US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型水槽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E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267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圓頂鋼管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U</a:t>
                      </a:r>
                      <a:r>
                        <a:rPr lang="zh-TW" altLang="en-US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型水槽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圓頂鋼管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U</a:t>
                      </a:r>
                      <a:r>
                        <a:rPr lang="zh-TW" altLang="en-US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型水槽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G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277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圓頂鋼管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12.5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U</a:t>
                      </a:r>
                      <a:r>
                        <a:rPr lang="zh-TW" altLang="en-US" b="1" dirty="0">
                          <a:solidFill>
                            <a:srgbClr val="0000FF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型水槽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H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310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圓頂桁梁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U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型水槽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161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657225"/>
            <a:ext cx="8107387" cy="4400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溫室圓頂支撐結構設計</a:t>
            </a:r>
            <a:endParaRPr lang="zh-TW" altLang="en-US" sz="2000" b="1" kern="100" dirty="0">
              <a:solidFill>
                <a:prstClr val="black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60495"/>
              </p:ext>
            </p:extLst>
          </p:nvPr>
        </p:nvGraphicFramePr>
        <p:xfrm>
          <a:off x="422426" y="1434296"/>
          <a:ext cx="8432800" cy="4293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04663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702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zh-TW" altLang="en-US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type(8*)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type(3*)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type(3*)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type(3*)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85667">
                <a:tc>
                  <a:txBody>
                    <a:bodyPr/>
                    <a:lstStyle/>
                    <a:p>
                      <a:endParaRPr lang="zh-TW" altLang="en-US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zh-TW" altLang="en-US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type(*1-267)</a:t>
                      </a:r>
                      <a:endParaRPr lang="zh-TW" altLang="en-US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type(3*)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zh-TW" alt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itchFamily="18" charset="0"/>
                          <a:cs typeface="Times New Roman" pitchFamily="18" charset="0"/>
                        </a:rPr>
                        <a:t>type(2*-277)</a:t>
                      </a:r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zh-TW" altLang="en-US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type(7*)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63655"/>
            <a:ext cx="1960768" cy="91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63655"/>
            <a:ext cx="2037776" cy="94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63655"/>
            <a:ext cx="2037776" cy="94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08" y="1863655"/>
            <a:ext cx="1981419" cy="91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80735"/>
            <a:ext cx="2037776" cy="93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08" y="3891731"/>
            <a:ext cx="2037776" cy="94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851" y="3886233"/>
            <a:ext cx="2039352" cy="94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86" y="3891731"/>
            <a:ext cx="2035874" cy="94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1331119" y="90620"/>
            <a:ext cx="637341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溫室結構組合優化設計比較分析</a:t>
            </a:r>
            <a:endParaRPr lang="en-US" altLang="zh-TW" sz="2800" b="1" kern="100" dirty="0">
              <a:solidFill>
                <a:srgbClr val="0000FF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87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9" y="3978160"/>
            <a:ext cx="2836814" cy="247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7" y="2266489"/>
            <a:ext cx="3185081" cy="14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78" y="3001508"/>
            <a:ext cx="3461404" cy="30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5"/>
          <p:cNvSpPr txBox="1">
            <a:spLocks noChangeArrowheads="1"/>
          </p:cNvSpPr>
          <p:nvPr/>
        </p:nvSpPr>
        <p:spPr bwMode="auto">
          <a:xfrm>
            <a:off x="562708" y="770731"/>
            <a:ext cx="810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just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q(z)=0.06·K(z) ·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[I·V10(C)]2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K(5)=0.81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I=0.9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90844" y="1232396"/>
          <a:ext cx="77980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43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風速等級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(m/s)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kgf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陣風壓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迎風壁面風壓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屋頂面風壓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側風屋面風壓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背風壁面風壓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2130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1917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403012" y="6488112"/>
            <a:ext cx="320379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3878267" y="6083640"/>
            <a:ext cx="436562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溫室結構受風壓圖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868963" y="3622841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3083943" y="3256128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910143" y="3011827"/>
            <a:ext cx="349250" cy="344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606805" y="2705439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232982" y="5008570"/>
            <a:ext cx="636588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7573962" y="486301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827593" y="4621552"/>
            <a:ext cx="582612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0"/>
          <p:cNvSpPr>
            <a:spLocks noChangeArrowheads="1"/>
          </p:cNvSpPr>
          <p:nvPr/>
        </p:nvSpPr>
        <p:spPr bwMode="auto">
          <a:xfrm>
            <a:off x="3724280" y="5012077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238131" y="3546414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4"/>
          <p:cNvSpPr>
            <a:spLocks noChangeArrowheads="1"/>
          </p:cNvSpPr>
          <p:nvPr/>
        </p:nvSpPr>
        <p:spPr bwMode="auto">
          <a:xfrm>
            <a:off x="7419106" y="3238439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矩形 16"/>
          <p:cNvSpPr>
            <a:spLocks noChangeArrowheads="1"/>
          </p:cNvSpPr>
          <p:nvPr/>
        </p:nvSpPr>
        <p:spPr bwMode="auto">
          <a:xfrm>
            <a:off x="6128876" y="29518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5894720" y="332175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697543" y="2833472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16"/>
          <p:cNvSpPr>
            <a:spLocks noChangeArrowheads="1"/>
          </p:cNvSpPr>
          <p:nvPr/>
        </p:nvSpPr>
        <p:spPr bwMode="auto">
          <a:xfrm>
            <a:off x="5259393" y="2539785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A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模擬風壓設定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文字方塊 5"/>
          <p:cNvSpPr txBox="1">
            <a:spLocks noChangeArrowheads="1"/>
          </p:cNvSpPr>
          <p:nvPr/>
        </p:nvSpPr>
        <p:spPr bwMode="auto">
          <a:xfrm>
            <a:off x="133354" y="3692732"/>
            <a:ext cx="295058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正立面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</p:spTree>
    <p:extLst>
      <p:ext uri="{BB962C8B-B14F-4D97-AF65-F5344CB8AC3E}">
        <p14:creationId xmlns:p14="http://schemas.microsoft.com/office/powerpoint/2010/main" val="3066660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 1"/>
          <p:cNvSpPr>
            <a:spLocks noGrp="1"/>
          </p:cNvSpPr>
          <p:nvPr>
            <p:ph type="title"/>
          </p:nvPr>
        </p:nvSpPr>
        <p:spPr>
          <a:xfrm>
            <a:off x="0" y="304410"/>
            <a:ext cx="9144000" cy="8858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【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】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簡易型溫室結構優化設計</a:t>
            </a:r>
          </a:p>
        </p:txBody>
      </p:sp>
      <p:pic>
        <p:nvPicPr>
          <p:cNvPr id="2051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1238"/>
            <a:ext cx="4938713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1922463"/>
            <a:ext cx="37004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矩形 6"/>
          <p:cNvSpPr>
            <a:spLocks noChangeArrowheads="1"/>
          </p:cNvSpPr>
          <p:nvPr/>
        </p:nvSpPr>
        <p:spPr bwMode="auto">
          <a:xfrm>
            <a:off x="0" y="4405313"/>
            <a:ext cx="4938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錏管塑膠布溫室骨架構成</a:t>
            </a:r>
            <a:endParaRPr lang="zh-TW" altLang="en-US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54" name="矩形 6"/>
          <p:cNvSpPr>
            <a:spLocks noChangeArrowheads="1"/>
          </p:cNvSpPr>
          <p:nvPr/>
        </p:nvSpPr>
        <p:spPr bwMode="auto">
          <a:xfrm>
            <a:off x="5054600" y="4141788"/>
            <a:ext cx="3700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錏管塑膠布溫室桁架結構</a:t>
            </a:r>
            <a:endParaRPr lang="zh-TW" altLang="en-US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5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4775200"/>
            <a:ext cx="4246562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1111250" y="6365875"/>
            <a:ext cx="3203575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zh-TW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連結套頭角度</a:t>
            </a:r>
            <a:endParaRPr lang="zh-TW" altLang="en-US" dirty="0"/>
          </a:p>
        </p:txBody>
      </p:sp>
      <p:sp>
        <p:nvSpPr>
          <p:cNvPr id="2057" name="矩形 6"/>
          <p:cNvSpPr>
            <a:spLocks noChangeArrowheads="1"/>
          </p:cNvSpPr>
          <p:nvPr/>
        </p:nvSpPr>
        <p:spPr bwMode="auto">
          <a:xfrm>
            <a:off x="5299075" y="6418263"/>
            <a:ext cx="3300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</a:t>
            </a:r>
            <a:endParaRPr lang="zh-TW" altLang="en-US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8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4471988"/>
            <a:ext cx="3300413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0" y="814388"/>
            <a:ext cx="9144000" cy="137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ts val="2500"/>
              </a:lnSpc>
              <a:buFont typeface="+mj-lt"/>
              <a:buAutoNum type="arabicPeriod"/>
              <a:defRPr/>
            </a:pPr>
            <a:r>
              <a:rPr lang="zh-TW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簡易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</a:t>
            </a:r>
            <a:r>
              <a:rPr lang="zh-TW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溫室以鍍鋅鋼管為主要骨架，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依據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尺寸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規格將鍍鋅鋼管彎曲加工成屋面弧管及支柱直管的形狀，</a:t>
            </a:r>
            <a:r>
              <a:rPr lang="en-US" altLang="zh-TW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zh-TW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根左右分開，下端支柱直管以一深度直接插入地下</a:t>
            </a:r>
            <a:r>
              <a:rPr lang="zh-TW" altLang="en-US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  <a:defRPr/>
            </a:pPr>
            <a:r>
              <a:rPr lang="zh-TW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簡易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</a:t>
            </a:r>
            <a:r>
              <a:rPr lang="zh-TW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溫室中央頂部以連結套頭接合，構成一組</a:t>
            </a: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</a:t>
            </a:r>
            <a:r>
              <a:rPr lang="zh-TW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桁架間距及錏管直徑厚度，會影響溫室的耐風性能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5292" y="-19982"/>
            <a:ext cx="637341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三</a:t>
            </a:r>
            <a:r>
              <a:rPr lang="en-US" altLang="zh-TW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、溫室整體結構組合優化設計</a:t>
            </a:r>
            <a:endParaRPr lang="en-US" altLang="zh-TW" sz="2800" b="1" kern="100" dirty="0">
              <a:solidFill>
                <a:srgbClr val="0000FF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4590256"/>
            <a:ext cx="772159" cy="52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2807494" y="4775201"/>
            <a:ext cx="1507331" cy="1142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431256" y="4826332"/>
            <a:ext cx="247650" cy="1262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667793" y="4833014"/>
            <a:ext cx="233362" cy="1128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4275296" y="5035490"/>
            <a:ext cx="7793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TW" altLang="en-US" sz="1400" dirty="0" smtClean="0">
                <a:ea typeface="標楷體" panose="03000509000000000000" pitchFamily="65" charset="-120"/>
                <a:cs typeface="Times New Roman" panose="02020603050405020304" pitchFamily="18" charset="0"/>
              </a:rPr>
              <a:t>連接管</a:t>
            </a:r>
            <a:endParaRPr lang="zh-TW" altLang="en-US" sz="14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90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155950"/>
            <a:ext cx="3546475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標題 1"/>
          <p:cNvSpPr>
            <a:spLocks noGrp="1"/>
          </p:cNvSpPr>
          <p:nvPr>
            <p:ph type="title"/>
          </p:nvPr>
        </p:nvSpPr>
        <p:spPr>
          <a:xfrm>
            <a:off x="0" y="127000"/>
            <a:ext cx="9144000" cy="885825"/>
          </a:xfrm>
        </p:spPr>
        <p:txBody>
          <a:bodyPr/>
          <a:lstStyle/>
          <a:p>
            <a:pPr algn="ctr" eaLnBrk="1" hangingPunct="1"/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簡易型溫室結構結構設計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814388"/>
            <a:ext cx="9144000" cy="137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ts val="2500"/>
              </a:lnSpc>
              <a:buFont typeface="+mj-lt"/>
              <a:buAutoNum type="arabicPeriod"/>
              <a:defRPr/>
            </a:pPr>
            <a:r>
              <a:rPr lang="zh-TW" altLang="en-US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目前簡易型溫室之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桁架間距以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為主，桁架鍍鋅鋼管以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1~1.5”(34~48mm)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，厚度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1.5~2mm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為主。</a:t>
            </a:r>
            <a:endParaRPr lang="en-US" altLang="zh-TW" b="1" kern="1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  <a:defRPr/>
            </a:pP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修改桁架間距為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，桁架錏管外徑為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3/4”(27mm)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，並進一步設計模擬桁架錏管外徑為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1/2”(22mm)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之溫室受力情形。</a:t>
            </a:r>
          </a:p>
        </p:txBody>
      </p:sp>
      <p:sp>
        <p:nvSpPr>
          <p:cNvPr id="3077" name="矩形 5"/>
          <p:cNvSpPr>
            <a:spLocks noChangeArrowheads="1"/>
          </p:cNvSpPr>
          <p:nvPr/>
        </p:nvSpPr>
        <p:spPr bwMode="auto">
          <a:xfrm>
            <a:off x="180975" y="5614988"/>
            <a:ext cx="3546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桁架正</a:t>
            </a:r>
            <a:r>
              <a:rPr lang="zh-TW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endParaRPr lang="zh-TW" altLang="en-US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700463" y="2189163"/>
          <a:ext cx="5443538" cy="221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4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0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41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92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439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58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344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桁架間距</a:t>
                      </a: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(m)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編號</a:t>
                      </a: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錏管規格</a:t>
                      </a: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尺寸</a:t>
                      </a: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(mm)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厚度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(mm)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(kg/m)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吋彎管</a:t>
                      </a: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新細明體" panose="02020500000000000000" pitchFamily="18" charset="-120"/>
                          <a:cs typeface="Times New Roman"/>
                        </a:rPr>
                        <a:t>Ø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33.4</a:t>
                      </a:r>
                      <a:endParaRPr kumimoji="0" lang="zh-TW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1.18</a:t>
                      </a:r>
                      <a:endParaRPr kumimoji="0" lang="zh-TW" altLang="zh-TW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3/4</a:t>
                      </a:r>
                      <a:r>
                        <a:rPr lang="zh-TW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吋彎管</a:t>
                      </a: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新細明體" panose="02020500000000000000" pitchFamily="18" charset="-120"/>
                          <a:cs typeface="Times New Roman"/>
                        </a:rPr>
                        <a:t>Ø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27</a:t>
                      </a:r>
                      <a:endParaRPr kumimoji="0" lang="zh-TW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0.95</a:t>
                      </a:r>
                      <a:endParaRPr kumimoji="0" lang="zh-TW" altLang="zh-TW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1/2</a:t>
                      </a:r>
                      <a:r>
                        <a:rPr lang="zh-TW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吋彎管</a:t>
                      </a: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新細明體" panose="02020500000000000000" pitchFamily="18" charset="-120"/>
                          <a:cs typeface="Times New Roman"/>
                        </a:rPr>
                        <a:t>Ø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</a:t>
                      </a:r>
                      <a:endParaRPr kumimoji="0" lang="zh-TW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0.76</a:t>
                      </a:r>
                      <a:endParaRPr kumimoji="0" lang="zh-TW" altLang="zh-TW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B3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1/2</a:t>
                      </a:r>
                      <a:r>
                        <a:rPr lang="zh-TW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吋</a:t>
                      </a:r>
                      <a:r>
                        <a:rPr lang="zh-TW" alt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直</a:t>
                      </a:r>
                      <a:r>
                        <a:rPr lang="zh-TW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</a:t>
                      </a: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新細明體" panose="02020500000000000000" pitchFamily="18" charset="-120"/>
                          <a:cs typeface="Times New Roman"/>
                        </a:rPr>
                        <a:t>Ø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</a:t>
                      </a:r>
                      <a:endParaRPr kumimoji="0" lang="zh-TW" alt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0.76</a:t>
                      </a:r>
                      <a:endParaRPr kumimoji="0" lang="zh-TW" altLang="zh-TW" sz="18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122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4386263"/>
            <a:ext cx="1749425" cy="214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" name="矩形 5"/>
          <p:cNvSpPr>
            <a:spLocks noChangeArrowheads="1"/>
          </p:cNvSpPr>
          <p:nvPr/>
        </p:nvSpPr>
        <p:spPr bwMode="auto">
          <a:xfrm>
            <a:off x="3949700" y="6480175"/>
            <a:ext cx="2073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</a:t>
            </a:r>
            <a:endParaRPr lang="zh-TW" altLang="en-US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124" name="圖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4386263"/>
            <a:ext cx="175895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5" name="矩形 5"/>
          <p:cNvSpPr>
            <a:spLocks noChangeArrowheads="1"/>
          </p:cNvSpPr>
          <p:nvPr/>
        </p:nvSpPr>
        <p:spPr bwMode="auto">
          <a:xfrm>
            <a:off x="6578600" y="6488113"/>
            <a:ext cx="1758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endParaRPr lang="zh-TW" altLang="en-US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89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圖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2900363"/>
            <a:ext cx="32067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1213"/>
          </a:xfrm>
        </p:spPr>
        <p:txBody>
          <a:bodyPr/>
          <a:lstStyle/>
          <a:p>
            <a:pPr algn="ctr" eaLnBrk="1" hangingPunct="1"/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簡易型溫室風壓模擬條件設定</a:t>
            </a:r>
          </a:p>
        </p:txBody>
      </p:sp>
      <p:sp>
        <p:nvSpPr>
          <p:cNvPr id="4100" name="文字方塊 5"/>
          <p:cNvSpPr txBox="1">
            <a:spLocks noChangeArrowheads="1"/>
          </p:cNvSpPr>
          <p:nvPr/>
        </p:nvSpPr>
        <p:spPr bwMode="auto">
          <a:xfrm>
            <a:off x="198438" y="731838"/>
            <a:ext cx="8745537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風速壓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計算式為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q(z)=0.06</a:t>
            </a:r>
            <a:r>
              <a:rPr lang="en-US" altLang="zh-TW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·K(z) ·K</a:t>
            </a:r>
            <a:r>
              <a:rPr lang="en-US" altLang="zh-TW" baseline="-250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zt</a:t>
            </a:r>
            <a:r>
              <a:rPr lang="en-US" altLang="zh-TW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[I·V</a:t>
            </a:r>
            <a:r>
              <a:rPr lang="en-US" altLang="zh-TW" baseline="-250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TW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(C)]</a:t>
            </a:r>
            <a:r>
              <a:rPr lang="en-US" altLang="zh-TW" baseline="300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K(5)=0.812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TW" baseline="-250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zt</a:t>
            </a:r>
            <a:r>
              <a:rPr lang="en-US" altLang="zh-TW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I=0.9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風速為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33m/s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，風速壓為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42.87kg/m</a:t>
            </a:r>
            <a:r>
              <a:rPr lang="en-US" altLang="zh-TW" baseline="30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=420Pa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陣風壓為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1050Pa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，迎風壁面風壓取風速壓的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0.8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倍為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840Pa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，迎風屋面風壓取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0.9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倍為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945 Pa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，中央屋面風壓取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0.86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倍為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903Pa</a:t>
            </a:r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背風屋面風壓取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倍為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525Pa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，側風屋面風壓取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0.8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倍為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840Pa</a:t>
            </a:r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背風壁面風壓取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倍為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525Pa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101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2830513"/>
            <a:ext cx="3414712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文字方塊 5"/>
          <p:cNvSpPr txBox="1">
            <a:spLocks noChangeArrowheads="1"/>
          </p:cNvSpPr>
          <p:nvPr/>
        </p:nvSpPr>
        <p:spPr bwMode="auto">
          <a:xfrm>
            <a:off x="60325" y="5745163"/>
            <a:ext cx="3206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溫室結構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3D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</a:p>
        </p:txBody>
      </p:sp>
      <p:sp>
        <p:nvSpPr>
          <p:cNvPr id="4103" name="文字方塊 7"/>
          <p:cNvSpPr txBox="1">
            <a:spLocks noChangeArrowheads="1"/>
          </p:cNvSpPr>
          <p:nvPr/>
        </p:nvSpPr>
        <p:spPr bwMode="auto">
          <a:xfrm>
            <a:off x="3895725" y="5745163"/>
            <a:ext cx="409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溫室結構受風壓圖</a:t>
            </a: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4024313" y="3667125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矩形 13"/>
          <p:cNvSpPr>
            <a:spLocks noChangeArrowheads="1"/>
          </p:cNvSpPr>
          <p:nvPr/>
        </p:nvSpPr>
        <p:spPr bwMode="auto">
          <a:xfrm>
            <a:off x="3003550" y="3289300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迎風壁面風壓</a:t>
            </a:r>
            <a:endParaRPr lang="zh-TW" altLang="en-US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5373688" y="2917825"/>
            <a:ext cx="266700" cy="427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7" name="矩形 16"/>
          <p:cNvSpPr>
            <a:spLocks noChangeArrowheads="1"/>
          </p:cNvSpPr>
          <p:nvPr/>
        </p:nvSpPr>
        <p:spPr bwMode="auto">
          <a:xfrm>
            <a:off x="4070350" y="2611438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迎風屋面風壓</a:t>
            </a:r>
            <a:endParaRPr lang="zh-TW" altLang="en-US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7062788" y="5164138"/>
            <a:ext cx="636587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9" name="矩形 18"/>
          <p:cNvSpPr>
            <a:spLocks noChangeArrowheads="1"/>
          </p:cNvSpPr>
          <p:nvPr/>
        </p:nvSpPr>
        <p:spPr bwMode="auto">
          <a:xfrm>
            <a:off x="7621588" y="5129213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背風壁面風壓</a:t>
            </a:r>
            <a:endParaRPr lang="zh-TW" altLang="en-US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10" name="矩形 16"/>
          <p:cNvSpPr>
            <a:spLocks noChangeArrowheads="1"/>
          </p:cNvSpPr>
          <p:nvPr/>
        </p:nvSpPr>
        <p:spPr bwMode="auto">
          <a:xfrm>
            <a:off x="6810375" y="33448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背風屋面風壓</a:t>
            </a:r>
            <a:endParaRPr lang="zh-TW" altLang="en-US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6405563" y="3633788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618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3348038"/>
            <a:ext cx="40481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297238"/>
            <a:ext cx="403860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4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簡易型溫室</a:t>
            </a:r>
            <a:r>
              <a:rPr lang="en-US" altLang="zh-TW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級風壓應力模擬分析</a:t>
            </a: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139700" y="1392238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152" name="文字方塊 5"/>
          <p:cNvSpPr txBox="1">
            <a:spLocks noChangeArrowheads="1"/>
          </p:cNvSpPr>
          <p:nvPr/>
        </p:nvSpPr>
        <p:spPr bwMode="auto">
          <a:xfrm>
            <a:off x="808038" y="1030288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材料特性表</a:t>
            </a:r>
          </a:p>
        </p:txBody>
      </p:sp>
      <p:sp>
        <p:nvSpPr>
          <p:cNvPr id="5153" name="矩形 6"/>
          <p:cNvSpPr>
            <a:spLocks noChangeArrowheads="1"/>
          </p:cNvSpPr>
          <p:nvPr/>
        </p:nvSpPr>
        <p:spPr bwMode="auto">
          <a:xfrm>
            <a:off x="3857625" y="1571625"/>
            <a:ext cx="12096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endParaRPr lang="en-US" altLang="zh-TW" sz="2000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間距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1m)</a:t>
            </a: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管徑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1”)</a:t>
            </a:r>
          </a:p>
        </p:txBody>
      </p:sp>
      <p:sp>
        <p:nvSpPr>
          <p:cNvPr id="5154" name="文字方塊 5"/>
          <p:cNvSpPr txBox="1">
            <a:spLocks noChangeArrowheads="1"/>
          </p:cNvSpPr>
          <p:nvPr/>
        </p:nvSpPr>
        <p:spPr bwMode="auto">
          <a:xfrm>
            <a:off x="5067300" y="1030288"/>
            <a:ext cx="40767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ts val="2500"/>
              </a:lnSpc>
              <a:buFont typeface="Wingdings" panose="05000000000000000000" pitchFamily="2" charset="2"/>
              <a:buChar char=""/>
            </a:pP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級風壓力時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桁架間距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，錏管外徑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1”(34mm)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，厚度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1.5mm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352MPa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500"/>
              </a:lnSpc>
            </a:pP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接近鍍鋅鋼管降伏強度。</a:t>
            </a:r>
            <a:endParaRPr lang="zh-TW" altLang="zh-TW" b="1" dirty="0">
              <a:solidFill>
                <a:srgbClr val="FF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buFont typeface="Wingdings" panose="05000000000000000000" pitchFamily="2" charset="2"/>
              <a:buChar char=""/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圓頂鍍鋅鋼管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17mm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28738" y="1885950"/>
            <a:ext cx="385762" cy="182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/>
          </a:p>
        </p:txBody>
      </p:sp>
      <p:sp>
        <p:nvSpPr>
          <p:cNvPr id="5156" name="文字方塊 5"/>
          <p:cNvSpPr txBox="1">
            <a:spLocks noChangeArrowheads="1"/>
          </p:cNvSpPr>
          <p:nvPr/>
        </p:nvSpPr>
        <p:spPr bwMode="auto">
          <a:xfrm>
            <a:off x="4843463" y="6196013"/>
            <a:ext cx="4051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級風壓下，桁架間距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溫室結構應力分布圖</a:t>
            </a:r>
          </a:p>
        </p:txBody>
      </p:sp>
      <p:sp>
        <p:nvSpPr>
          <p:cNvPr id="5157" name="文字方塊 5"/>
          <p:cNvSpPr txBox="1">
            <a:spLocks noChangeArrowheads="1"/>
          </p:cNvSpPr>
          <p:nvPr/>
        </p:nvSpPr>
        <p:spPr bwMode="auto">
          <a:xfrm>
            <a:off x="217488" y="6196013"/>
            <a:ext cx="4070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級風壓下，桁架間距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溫室變形量分布圖</a:t>
            </a:r>
          </a:p>
        </p:txBody>
      </p:sp>
      <p:sp>
        <p:nvSpPr>
          <p:cNvPr id="23" name="矩形 22"/>
          <p:cNvSpPr/>
          <p:nvPr/>
        </p:nvSpPr>
        <p:spPr>
          <a:xfrm>
            <a:off x="565150" y="3606800"/>
            <a:ext cx="365125" cy="150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9113" y="4148138"/>
            <a:ext cx="809625" cy="24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60" name="文字方塊 5"/>
          <p:cNvSpPr txBox="1">
            <a:spLocks noChangeArrowheads="1"/>
          </p:cNvSpPr>
          <p:nvPr/>
        </p:nvSpPr>
        <p:spPr bwMode="auto">
          <a:xfrm>
            <a:off x="247650" y="2938463"/>
            <a:ext cx="4040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 mm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61" name="文字方塊 5"/>
          <p:cNvSpPr txBox="1">
            <a:spLocks noChangeArrowheads="1"/>
          </p:cNvSpPr>
          <p:nvPr/>
        </p:nvSpPr>
        <p:spPr bwMode="auto">
          <a:xfrm>
            <a:off x="4843463" y="2938463"/>
            <a:ext cx="3948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352 MPa ( 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張應力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67300" y="5988050"/>
            <a:ext cx="958850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067300" y="3597275"/>
            <a:ext cx="365125" cy="168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398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00413"/>
            <a:ext cx="37909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279775"/>
            <a:ext cx="42100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8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簡易型溫室</a:t>
            </a:r>
            <a:r>
              <a:rPr lang="en-US" altLang="zh-TW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級風壓應力模擬分析</a:t>
            </a: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139700" y="1392238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176" name="文字方塊 5"/>
          <p:cNvSpPr txBox="1">
            <a:spLocks noChangeArrowheads="1"/>
          </p:cNvSpPr>
          <p:nvPr/>
        </p:nvSpPr>
        <p:spPr bwMode="auto">
          <a:xfrm>
            <a:off x="808038" y="1030288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材料特性表</a:t>
            </a:r>
          </a:p>
        </p:txBody>
      </p:sp>
      <p:sp>
        <p:nvSpPr>
          <p:cNvPr id="6177" name="矩形 6"/>
          <p:cNvSpPr>
            <a:spLocks noChangeArrowheads="1"/>
          </p:cNvSpPr>
          <p:nvPr/>
        </p:nvSpPr>
        <p:spPr bwMode="auto">
          <a:xfrm>
            <a:off x="3794125" y="1560513"/>
            <a:ext cx="14017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endParaRPr lang="en-US" altLang="zh-TW" sz="2000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間距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0.5m)</a:t>
            </a: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管徑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3/4”)</a:t>
            </a:r>
          </a:p>
        </p:txBody>
      </p:sp>
      <p:sp>
        <p:nvSpPr>
          <p:cNvPr id="6178" name="文字方塊 5"/>
          <p:cNvSpPr txBox="1">
            <a:spLocks noChangeArrowheads="1"/>
          </p:cNvSpPr>
          <p:nvPr/>
        </p:nvSpPr>
        <p:spPr bwMode="auto">
          <a:xfrm>
            <a:off x="5067300" y="1233488"/>
            <a:ext cx="40767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ts val="2500"/>
              </a:lnSpc>
              <a:buFont typeface="Wingdings" panose="05000000000000000000" pitchFamily="2" charset="2"/>
              <a:buChar char=""/>
            </a:pPr>
            <a:r>
              <a:rPr lang="zh-TW" altLang="zh-TW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zh-TW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級風壓力時</a:t>
            </a:r>
            <a:r>
              <a:rPr lang="zh-TW" altLang="en-US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，錏管外徑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1/2”(22mm)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，厚度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1.5mm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 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186MPa</a:t>
            </a:r>
            <a:r>
              <a:rPr lang="zh-TW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ts val="2500"/>
              </a:lnSpc>
              <a:buFont typeface="Wingdings" panose="05000000000000000000" pitchFamily="2" charset="2"/>
              <a:buChar char=""/>
            </a:pPr>
            <a:r>
              <a:rPr lang="zh-TW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圓頂鍍鋅鋼管</a:t>
            </a:r>
            <a:r>
              <a:rPr lang="zh-TW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最大變形量為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30mm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28738" y="1885950"/>
            <a:ext cx="385762" cy="182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/>
          </a:p>
        </p:txBody>
      </p:sp>
      <p:sp>
        <p:nvSpPr>
          <p:cNvPr id="6180" name="文字方塊 5"/>
          <p:cNvSpPr txBox="1">
            <a:spLocks noChangeArrowheads="1"/>
          </p:cNvSpPr>
          <p:nvPr/>
        </p:nvSpPr>
        <p:spPr bwMode="auto">
          <a:xfrm>
            <a:off x="4843463" y="6196013"/>
            <a:ext cx="4051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級風壓下，桁架間距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溫室結構應力分布圖</a:t>
            </a:r>
          </a:p>
        </p:txBody>
      </p:sp>
      <p:sp>
        <p:nvSpPr>
          <p:cNvPr id="6181" name="文字方塊 5"/>
          <p:cNvSpPr txBox="1">
            <a:spLocks noChangeArrowheads="1"/>
          </p:cNvSpPr>
          <p:nvPr/>
        </p:nvSpPr>
        <p:spPr bwMode="auto">
          <a:xfrm>
            <a:off x="217488" y="6196013"/>
            <a:ext cx="4070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級風壓下，桁架間距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溫室變形量分布圖</a:t>
            </a:r>
          </a:p>
        </p:txBody>
      </p:sp>
      <p:sp>
        <p:nvSpPr>
          <p:cNvPr id="23" name="矩形 22"/>
          <p:cNvSpPr/>
          <p:nvPr/>
        </p:nvSpPr>
        <p:spPr>
          <a:xfrm>
            <a:off x="593725" y="3606800"/>
            <a:ext cx="365125" cy="150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20700" y="4133850"/>
            <a:ext cx="808038" cy="24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184" name="文字方塊 5"/>
          <p:cNvSpPr txBox="1">
            <a:spLocks noChangeArrowheads="1"/>
          </p:cNvSpPr>
          <p:nvPr/>
        </p:nvSpPr>
        <p:spPr bwMode="auto">
          <a:xfrm>
            <a:off x="247650" y="2938463"/>
            <a:ext cx="4040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 mm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85" name="文字方塊 5"/>
          <p:cNvSpPr txBox="1">
            <a:spLocks noChangeArrowheads="1"/>
          </p:cNvSpPr>
          <p:nvPr/>
        </p:nvSpPr>
        <p:spPr bwMode="auto">
          <a:xfrm>
            <a:off x="4843463" y="2938463"/>
            <a:ext cx="3948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243 MPa ( 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張應力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67300" y="5988050"/>
            <a:ext cx="958850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067300" y="3597275"/>
            <a:ext cx="365125" cy="168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090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3308350"/>
            <a:ext cx="401002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3308350"/>
            <a:ext cx="44005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2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簡易型溫室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級風壓應力模擬分析</a:t>
            </a:r>
          </a:p>
        </p:txBody>
      </p:sp>
      <p:sp>
        <p:nvSpPr>
          <p:cNvPr id="7173" name="矩形 6"/>
          <p:cNvSpPr>
            <a:spLocks noChangeArrowheads="1"/>
          </p:cNvSpPr>
          <p:nvPr/>
        </p:nvSpPr>
        <p:spPr bwMode="auto">
          <a:xfrm>
            <a:off x="3613150" y="1574800"/>
            <a:ext cx="16367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endParaRPr lang="en-US" altLang="zh-TW" sz="2000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間距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0.5m)</a:t>
            </a: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管徑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3/4”)</a:t>
            </a: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修改連接管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174" name="文字方塊 5"/>
          <p:cNvSpPr txBox="1">
            <a:spLocks noChangeArrowheads="1"/>
          </p:cNvSpPr>
          <p:nvPr/>
        </p:nvSpPr>
        <p:spPr bwMode="auto">
          <a:xfrm>
            <a:off x="5067300" y="947738"/>
            <a:ext cx="40767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ts val="2500"/>
              </a:lnSpc>
              <a:buFont typeface="Wingdings" panose="05000000000000000000" pitchFamily="2" charset="2"/>
              <a:buChar char=""/>
            </a:pPr>
            <a:r>
              <a:rPr lang="zh-TW" altLang="zh-TW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zh-TW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級風壓力時</a:t>
            </a:r>
            <a:r>
              <a:rPr lang="zh-TW" altLang="en-US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修改屋頂連接管厚度為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2mm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，錏管外徑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3/4”(27mm)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，厚度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1.5mm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 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165MPa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buFont typeface="Wingdings" panose="05000000000000000000" pitchFamily="2" charset="2"/>
              <a:buChar char=""/>
            </a:pPr>
            <a:r>
              <a:rPr lang="zh-TW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圓頂鍍鋅鋼管</a:t>
            </a:r>
            <a:r>
              <a:rPr lang="zh-TW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最大變形量為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16mm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75" name="文字方塊 5"/>
          <p:cNvSpPr txBox="1">
            <a:spLocks noChangeArrowheads="1"/>
          </p:cNvSpPr>
          <p:nvPr/>
        </p:nvSpPr>
        <p:spPr bwMode="auto">
          <a:xfrm>
            <a:off x="4843463" y="6196013"/>
            <a:ext cx="4051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級風壓下，桁架間距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溫室結構應力分布圖</a:t>
            </a:r>
          </a:p>
        </p:txBody>
      </p:sp>
      <p:sp>
        <p:nvSpPr>
          <p:cNvPr id="7176" name="文字方塊 5"/>
          <p:cNvSpPr txBox="1">
            <a:spLocks noChangeArrowheads="1"/>
          </p:cNvSpPr>
          <p:nvPr/>
        </p:nvSpPr>
        <p:spPr bwMode="auto">
          <a:xfrm>
            <a:off x="217488" y="6196013"/>
            <a:ext cx="4070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級風壓下，桁架間距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溫室變形量分布圖</a:t>
            </a:r>
          </a:p>
        </p:txBody>
      </p:sp>
      <p:sp>
        <p:nvSpPr>
          <p:cNvPr id="23" name="矩形 22"/>
          <p:cNvSpPr/>
          <p:nvPr/>
        </p:nvSpPr>
        <p:spPr>
          <a:xfrm>
            <a:off x="581025" y="3667125"/>
            <a:ext cx="365125" cy="149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08000" y="4254500"/>
            <a:ext cx="808038" cy="24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179" name="文字方塊 5"/>
          <p:cNvSpPr txBox="1">
            <a:spLocks noChangeArrowheads="1"/>
          </p:cNvSpPr>
          <p:nvPr/>
        </p:nvSpPr>
        <p:spPr bwMode="auto">
          <a:xfrm>
            <a:off x="247650" y="2938463"/>
            <a:ext cx="4040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 mm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80" name="文字方塊 5"/>
          <p:cNvSpPr txBox="1">
            <a:spLocks noChangeArrowheads="1"/>
          </p:cNvSpPr>
          <p:nvPr/>
        </p:nvSpPr>
        <p:spPr bwMode="auto">
          <a:xfrm>
            <a:off x="4843463" y="2938463"/>
            <a:ext cx="3948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165 MPa ( 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張應力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48263" y="5949950"/>
            <a:ext cx="958850" cy="184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219700" y="3573463"/>
            <a:ext cx="365125" cy="168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7183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60475"/>
            <a:ext cx="196691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4" name="文字方塊 5"/>
          <p:cNvSpPr txBox="1">
            <a:spLocks noChangeArrowheads="1"/>
          </p:cNvSpPr>
          <p:nvPr/>
        </p:nvSpPr>
        <p:spPr bwMode="auto">
          <a:xfrm>
            <a:off x="2266950" y="1414463"/>
            <a:ext cx="13731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修改屋頂連接管厚度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1.5→2mm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00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308350"/>
            <a:ext cx="34575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3300413"/>
            <a:ext cx="35337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簡易型溫室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級風壓應力模擬分析</a:t>
            </a:r>
          </a:p>
        </p:txBody>
      </p:sp>
      <p:sp>
        <p:nvSpPr>
          <p:cNvPr id="8197" name="矩形 6"/>
          <p:cNvSpPr>
            <a:spLocks noChangeArrowheads="1"/>
          </p:cNvSpPr>
          <p:nvPr/>
        </p:nvSpPr>
        <p:spPr bwMode="auto">
          <a:xfrm>
            <a:off x="3613150" y="1574800"/>
            <a:ext cx="16367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endParaRPr lang="en-US" altLang="zh-TW" sz="2000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間距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0.5m)</a:t>
            </a: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管徑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1/2”)</a:t>
            </a: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修改連接管</a:t>
            </a: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198" name="文字方塊 5"/>
          <p:cNvSpPr txBox="1">
            <a:spLocks noChangeArrowheads="1"/>
          </p:cNvSpPr>
          <p:nvPr/>
        </p:nvSpPr>
        <p:spPr bwMode="auto">
          <a:xfrm>
            <a:off x="5067300" y="947738"/>
            <a:ext cx="40767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ts val="2500"/>
              </a:lnSpc>
              <a:buFont typeface="Wingdings" panose="05000000000000000000" pitchFamily="2" charset="2"/>
              <a:buChar char=""/>
            </a:pPr>
            <a:r>
              <a:rPr lang="zh-TW" altLang="zh-TW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zh-TW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級風壓力時</a:t>
            </a:r>
            <a:r>
              <a:rPr lang="zh-TW" altLang="en-US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修改屋頂連接管厚度為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2mm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，錏管外徑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1/2”(22mm)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，厚度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1.5mm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 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227MPa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buFont typeface="Wingdings" panose="05000000000000000000" pitchFamily="2" charset="2"/>
              <a:buChar char=""/>
            </a:pPr>
            <a:r>
              <a:rPr lang="zh-TW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圓頂鍍鋅鋼管</a:t>
            </a:r>
            <a:r>
              <a:rPr lang="zh-TW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最大變形量為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21mm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199" name="文字方塊 5"/>
          <p:cNvSpPr txBox="1">
            <a:spLocks noChangeArrowheads="1"/>
          </p:cNvSpPr>
          <p:nvPr/>
        </p:nvSpPr>
        <p:spPr bwMode="auto">
          <a:xfrm>
            <a:off x="5067300" y="6196013"/>
            <a:ext cx="3429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級風壓下，桁架間距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溫室結構應力分布圖</a:t>
            </a:r>
          </a:p>
        </p:txBody>
      </p:sp>
      <p:sp>
        <p:nvSpPr>
          <p:cNvPr id="8200" name="文字方塊 5"/>
          <p:cNvSpPr txBox="1">
            <a:spLocks noChangeArrowheads="1"/>
          </p:cNvSpPr>
          <p:nvPr/>
        </p:nvSpPr>
        <p:spPr bwMode="auto">
          <a:xfrm>
            <a:off x="581025" y="6196013"/>
            <a:ext cx="35448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級風壓下，桁架間距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溫室變形量分布圖</a:t>
            </a:r>
          </a:p>
        </p:txBody>
      </p:sp>
      <p:sp>
        <p:nvSpPr>
          <p:cNvPr id="23" name="矩形 22"/>
          <p:cNvSpPr/>
          <p:nvPr/>
        </p:nvSpPr>
        <p:spPr>
          <a:xfrm>
            <a:off x="827088" y="3644900"/>
            <a:ext cx="366712" cy="149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55650" y="4221163"/>
            <a:ext cx="720725" cy="168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203" name="文字方塊 5"/>
          <p:cNvSpPr txBox="1">
            <a:spLocks noChangeArrowheads="1"/>
          </p:cNvSpPr>
          <p:nvPr/>
        </p:nvSpPr>
        <p:spPr bwMode="auto">
          <a:xfrm>
            <a:off x="581025" y="2938463"/>
            <a:ext cx="3544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 mm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04" name="文字方塊 5"/>
          <p:cNvSpPr txBox="1">
            <a:spLocks noChangeArrowheads="1"/>
          </p:cNvSpPr>
          <p:nvPr/>
        </p:nvSpPr>
        <p:spPr bwMode="auto">
          <a:xfrm>
            <a:off x="4843463" y="2938463"/>
            <a:ext cx="3948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227 MPa ( 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張應力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249863" y="6011863"/>
            <a:ext cx="958850" cy="184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364163" y="3573463"/>
            <a:ext cx="365125" cy="168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8207" name="圖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947738"/>
            <a:ext cx="2062162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文字方塊 5"/>
          <p:cNvSpPr txBox="1">
            <a:spLocks noChangeArrowheads="1"/>
          </p:cNvSpPr>
          <p:nvPr/>
        </p:nvSpPr>
        <p:spPr bwMode="auto">
          <a:xfrm>
            <a:off x="2447925" y="1319213"/>
            <a:ext cx="1165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圓頂鍍鋅鋼管變形量放大圖</a:t>
            </a:r>
          </a:p>
        </p:txBody>
      </p:sp>
    </p:spTree>
    <p:extLst>
      <p:ext uri="{BB962C8B-B14F-4D97-AF65-F5344CB8AC3E}">
        <p14:creationId xmlns:p14="http://schemas.microsoft.com/office/powerpoint/2010/main" val="2700703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文字方塊 5"/>
          <p:cNvSpPr txBox="1">
            <a:spLocks noChangeArrowheads="1"/>
          </p:cNvSpPr>
          <p:nvPr/>
        </p:nvSpPr>
        <p:spPr bwMode="auto">
          <a:xfrm>
            <a:off x="474663" y="648474"/>
            <a:ext cx="8175625" cy="70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lnSpc>
                <a:spcPts val="2500"/>
              </a:lnSpc>
              <a:spcAft>
                <a:spcPts val="600"/>
              </a:spcAft>
              <a:buFont typeface="Arial" charset="0"/>
              <a:buAutoNum type="arabicPeriod"/>
              <a:defRPr/>
            </a:pPr>
            <a:r>
              <a:rPr lang="zh-TW" altLang="en-US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目前簡易型溫室之</a:t>
            </a:r>
            <a:r>
              <a:rPr lang="zh-TW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桁架間距以</a:t>
            </a:r>
            <a:r>
              <a:rPr lang="en-US" altLang="zh-TW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</a:t>
            </a:r>
            <a:r>
              <a:rPr lang="zh-TW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為主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設計分析桁架間距之影響，將桁架間距減為</a:t>
            </a:r>
            <a:r>
              <a:rPr lang="en-US" altLang="zh-TW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0.5m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可增加溫室結構強度，使溫室結構性能提升。</a:t>
            </a:r>
            <a:endParaRPr lang="en-US" altLang="zh-TW" sz="20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endParaRPr lang="en-US" altLang="zh-TW" sz="20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lang="en-US" altLang="zh-TW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  </a:t>
            </a:r>
            <a:r>
              <a:rPr lang="zh-TW" altLang="en-US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簡易型溫室之</a:t>
            </a:r>
            <a:r>
              <a:rPr lang="zh-TW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桁架間距</a:t>
            </a:r>
            <a:r>
              <a:rPr lang="en-US" altLang="zh-TW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</a:t>
            </a:r>
            <a:r>
              <a:rPr lang="zh-TW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，錏管外徑</a:t>
            </a:r>
            <a:r>
              <a:rPr lang="en-US" altLang="zh-TW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1”(34mm)</a:t>
            </a:r>
            <a:r>
              <a:rPr lang="zh-TW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，厚度</a:t>
            </a:r>
            <a:r>
              <a:rPr lang="en-US" altLang="zh-TW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1.5mm</a:t>
            </a:r>
            <a:r>
              <a:rPr lang="zh-TW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endParaRPr lang="en-US" altLang="zh-TW" sz="2000" b="1" kern="1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lang="zh-TW" altLang="en-US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352MPa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，接近鍍鋅鋼管降伏強度。</a:t>
            </a:r>
            <a:endParaRPr lang="en-US" altLang="zh-TW" sz="2000" b="1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endParaRPr lang="en-US" altLang="zh-TW" sz="2000" b="1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lang="en-US" altLang="zh-TW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 </a:t>
            </a:r>
            <a:r>
              <a:rPr lang="zh-TW" altLang="en-US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簡易型溫室之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桁架間距</a:t>
            </a: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0.5m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，錏管外徑</a:t>
            </a: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1/2”(22mm)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，厚度</a:t>
            </a: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1.5mm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時</a:t>
            </a:r>
            <a:r>
              <a:rPr lang="zh-TW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  </a:t>
            </a:r>
            <a:endParaRPr lang="en-US" altLang="zh-TW" sz="2000" b="1" kern="1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lang="en-US" altLang="zh-TW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 </a:t>
            </a:r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186MPa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，鍍鋅鋼管承受應力值較低。</a:t>
            </a:r>
            <a:endParaRPr lang="en-US" altLang="zh-TW" sz="2000" b="1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2500"/>
              </a:lnSpc>
              <a:spcAft>
                <a:spcPts val="600"/>
              </a:spcAft>
              <a:buFont typeface="Arial" charset="0"/>
              <a:buAutoNum type="arabicPeriod"/>
              <a:defRPr/>
            </a:pPr>
            <a:endParaRPr lang="en-US" altLang="zh-TW" sz="2000" b="1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lang="en-US" altLang="zh-TW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 </a:t>
            </a:r>
            <a:r>
              <a:rPr lang="zh-TW" altLang="en-US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簡易型溫室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修改屋頂連接管厚度為</a:t>
            </a:r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2mm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</a:t>
            </a:r>
            <a:endParaRPr lang="en-US" altLang="zh-TW" sz="2000" b="1" dirty="0">
              <a:solidFill>
                <a:srgbClr val="FF0000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桁架間距</a:t>
            </a: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0.5m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，錏管外徑</a:t>
            </a: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3/4”(27mm)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，厚度</a:t>
            </a: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1.5mm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時，</a:t>
            </a:r>
            <a:endParaRPr lang="en-US" altLang="zh-TW" sz="20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 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165MPa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2500"/>
              </a:lnSpc>
              <a:spcAft>
                <a:spcPts val="600"/>
              </a:spcAft>
              <a:buAutoNum type="arabicPeriod" startAt="3"/>
              <a:defRPr/>
            </a:pPr>
            <a:r>
              <a:rPr lang="zh-TW" altLang="en-US" sz="2000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簡易型溫室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修改屋頂連接管厚度為</a:t>
            </a:r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2mm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</a:t>
            </a:r>
            <a:endParaRPr lang="en-US" altLang="zh-TW" sz="2000" b="1" dirty="0">
              <a:solidFill>
                <a:srgbClr val="FF0000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桁架間距</a:t>
            </a: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0.5m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，錏管外徑</a:t>
            </a: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1/2”(22mm)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，厚度</a:t>
            </a: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1.5mm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時，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marL="0" indent="0" algn="just"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 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227MPa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2500"/>
              </a:lnSpc>
              <a:spcAft>
                <a:spcPts val="600"/>
              </a:spcAft>
              <a:buFont typeface="Arial" charset="0"/>
              <a:buAutoNum type="arabicPeriod"/>
              <a:defRPr/>
            </a:pPr>
            <a:endParaRPr lang="zh-TW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2500"/>
              </a:lnSpc>
              <a:spcAft>
                <a:spcPts val="600"/>
              </a:spcAft>
              <a:buFont typeface="Arial" charset="0"/>
              <a:buAutoNum type="arabicPeriod"/>
              <a:defRPr/>
            </a:pPr>
            <a:endParaRPr lang="en-US" altLang="zh-TW" sz="2000" b="1" kern="1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1590" y="186809"/>
            <a:ext cx="880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簡易</a:t>
            </a:r>
            <a:r>
              <a:rPr lang="zh-TW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溫室受</a:t>
            </a:r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11</a:t>
            </a:r>
            <a:r>
              <a:rPr lang="zh-TW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級風壓力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下，改變桁架間距及錏管直徑的比較分析</a:t>
            </a:r>
            <a:endParaRPr lang="zh-TW" altLang="en-US" sz="24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457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 1"/>
          <p:cNvSpPr>
            <a:spLocks noGrp="1"/>
          </p:cNvSpPr>
          <p:nvPr>
            <p:ph type="title"/>
          </p:nvPr>
        </p:nvSpPr>
        <p:spPr>
          <a:xfrm>
            <a:off x="0" y="127000"/>
            <a:ext cx="9144000" cy="885825"/>
          </a:xfrm>
        </p:spPr>
        <p:txBody>
          <a:bodyPr/>
          <a:lstStyle/>
          <a:p>
            <a:pPr algn="ctr" eaLnBrk="1" hangingPunct="1"/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【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】</a:t>
            </a:r>
            <a:r>
              <a:rPr lang="zh-TW" altLang="en-US" sz="24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圓頂力霸型溫室結構優化設計</a:t>
            </a:r>
          </a:p>
        </p:txBody>
      </p:sp>
      <p:sp>
        <p:nvSpPr>
          <p:cNvPr id="2051" name="文字方塊 5"/>
          <p:cNvSpPr txBox="1">
            <a:spLocks noChangeArrowheads="1"/>
          </p:cNvSpPr>
          <p:nvPr/>
        </p:nvSpPr>
        <p:spPr bwMode="auto">
          <a:xfrm>
            <a:off x="776288" y="854075"/>
            <a:ext cx="207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TW" altLang="en-US" sz="240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溫室結構組成</a:t>
            </a:r>
            <a:endParaRPr lang="en-US" altLang="zh-TW" sz="240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2" name="圖片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6038"/>
            <a:ext cx="2876550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圖片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3859213"/>
            <a:ext cx="281463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406775" y="1192213"/>
          <a:ext cx="5511801" cy="4864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0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12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12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38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79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編號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錏管規格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尺寸</a:t>
                      </a:r>
                      <a:r>
                        <a:rPr lang="en-US" alt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(mm)</a:t>
                      </a:r>
                      <a:endParaRPr lang="zh-TW" alt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厚度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(mm)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(kg/m)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吋彎管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標楷體" panose="03000509000000000000" pitchFamily="65" charset="-120"/>
                          <a:cs typeface="Times New Roman"/>
                        </a:rPr>
                        <a:t>Ø48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1.72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5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B2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分直連管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標楷體" panose="03000509000000000000" pitchFamily="65" charset="-120"/>
                          <a:cs typeface="Times New Roman"/>
                        </a:rPr>
                        <a:t>Ø27</a:t>
                      </a:r>
                      <a:endParaRPr lang="zh-TW" alt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0.95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B3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吋直管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標楷體" panose="03000509000000000000" pitchFamily="65" charset="-120"/>
                          <a:cs typeface="Times New Roman"/>
                        </a:rPr>
                        <a:t>Ø33.4</a:t>
                      </a:r>
                      <a:endParaRPr lang="zh-TW" alt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1.18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SB1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壓條梁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 x 40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2.68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SB2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長方管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 x 30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2.3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3.09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SB3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長方管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 x 20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1.45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SC1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長方管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120 x 60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10.83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SC2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方管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 x 50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4.43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SC3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吋直管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標楷體" panose="03000509000000000000" pitchFamily="65" charset="-120"/>
                          <a:cs typeface="Times New Roman"/>
                        </a:rPr>
                        <a:t>Ø48</a:t>
                      </a:r>
                      <a:endParaRPr lang="zh-TW" alt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1.72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6095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U1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形水槽</a:t>
                      </a: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120 x 120</a:t>
                      </a:r>
                      <a:endParaRPr lang="zh-TW" alt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5.65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128" name="矩形 5"/>
          <p:cNvSpPr>
            <a:spLocks noChangeArrowheads="1"/>
          </p:cNvSpPr>
          <p:nvPr/>
        </p:nvSpPr>
        <p:spPr bwMode="auto">
          <a:xfrm>
            <a:off x="2876550" y="1944688"/>
            <a:ext cx="4556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內排側面</a:t>
            </a:r>
            <a:endParaRPr lang="zh-TW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129" name="矩形 6"/>
          <p:cNvSpPr>
            <a:spLocks noChangeArrowheads="1"/>
          </p:cNvSpPr>
          <p:nvPr/>
        </p:nvSpPr>
        <p:spPr bwMode="auto">
          <a:xfrm>
            <a:off x="2898775" y="4408488"/>
            <a:ext cx="4111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邊排側面</a:t>
            </a:r>
            <a:endParaRPr lang="zh-TW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19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22638"/>
            <a:ext cx="3163888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12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圓頂力霸型溫室風壓模擬條件設定</a:t>
            </a:r>
          </a:p>
        </p:txBody>
      </p:sp>
      <p:sp>
        <p:nvSpPr>
          <p:cNvPr id="3077" name="文字方塊 5"/>
          <p:cNvSpPr txBox="1">
            <a:spLocks noChangeArrowheads="1"/>
          </p:cNvSpPr>
          <p:nvPr/>
        </p:nvSpPr>
        <p:spPr bwMode="auto">
          <a:xfrm>
            <a:off x="198438" y="577850"/>
            <a:ext cx="87455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/>
            </a:pP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·K(z) ·</a:t>
            </a:r>
            <a:r>
              <a:rPr lang="en-US" altLang="zh-TW" sz="1800" dirty="0" err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K</a:t>
            </a:r>
            <a:r>
              <a:rPr lang="en-US" altLang="zh-TW" sz="1800" baseline="-25000" dirty="0" err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zt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[I·V</a:t>
            </a:r>
            <a:r>
              <a:rPr lang="en-US" altLang="zh-TW" sz="1800" baseline="-25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10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(C)]</a:t>
            </a:r>
            <a:r>
              <a:rPr lang="en-US" altLang="zh-TW" sz="1800" baseline="30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2</a:t>
            </a:r>
            <a:r>
              <a:rPr lang="zh-TW" altLang="en-US" sz="1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K(5)=0.812</a:t>
            </a:r>
            <a:r>
              <a:rPr lang="zh-TW" altLang="en-US" sz="1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1800" dirty="0" err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K</a:t>
            </a:r>
            <a:r>
              <a:rPr lang="en-US" altLang="zh-TW" sz="1800" baseline="-25000" dirty="0" err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zt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=1</a:t>
            </a:r>
            <a:r>
              <a:rPr lang="zh-TW" altLang="en-US" sz="1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I=0.9</a:t>
            </a:r>
            <a:endParaRPr lang="en-US" altLang="zh-TW" sz="18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66700" indent="-266700" algn="just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/>
            </a:pP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11</a:t>
            </a:r>
            <a:r>
              <a:rPr lang="zh-TW" altLang="en-US" sz="18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33m/s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，風速壓為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42.87kg/m</a:t>
            </a:r>
            <a:r>
              <a:rPr lang="en-US" altLang="zh-TW" sz="1800" baseline="30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=420Pa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陣風壓為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1050Pa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，迎風壁面風壓取風速壓的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0.8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840Pa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，迎風屋面風壓取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0.9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945 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，中央屋面風壓取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0.86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903Pa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0.5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525Pa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，側風屋面風壓取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0.8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840Pa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0.5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525Pa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18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66700" indent="-26670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sz="18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40m/s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，風速壓為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63.1kg/m</a:t>
            </a:r>
            <a:r>
              <a:rPr lang="en-US" altLang="zh-TW" sz="1800" baseline="30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=618Pa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陣風壓為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1545Pa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，迎風壁面風壓取為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1236Pa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，迎風屋面風壓取為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1391Pa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，中央屋面風壓取為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1329Pa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773Pa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，側風屋面風壓取為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1236Pa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0.5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773Pa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18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3013075"/>
            <a:ext cx="3521075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文字方塊 5"/>
          <p:cNvSpPr txBox="1">
            <a:spLocks noChangeArrowheads="1"/>
          </p:cNvSpPr>
          <p:nvPr/>
        </p:nvSpPr>
        <p:spPr bwMode="auto">
          <a:xfrm>
            <a:off x="60325" y="6226175"/>
            <a:ext cx="3787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3D</a:t>
            </a: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</a:p>
        </p:txBody>
      </p:sp>
      <p:sp>
        <p:nvSpPr>
          <p:cNvPr id="3079" name="文字方塊 7"/>
          <p:cNvSpPr txBox="1">
            <a:spLocks noChangeArrowheads="1"/>
          </p:cNvSpPr>
          <p:nvPr/>
        </p:nvSpPr>
        <p:spPr bwMode="auto">
          <a:xfrm>
            <a:off x="4260850" y="6248400"/>
            <a:ext cx="4259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溫室結構受風壓圖</a:t>
            </a: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084638" y="4165600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1" name="矩形 13"/>
          <p:cNvSpPr>
            <a:spLocks noChangeArrowheads="1"/>
          </p:cNvSpPr>
          <p:nvPr/>
        </p:nvSpPr>
        <p:spPr bwMode="auto">
          <a:xfrm>
            <a:off x="3063875" y="3787775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迎風壁面風壓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H="1" flipV="1">
            <a:off x="5330825" y="3298825"/>
            <a:ext cx="349250" cy="344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矩形 16"/>
          <p:cNvSpPr>
            <a:spLocks noChangeArrowheads="1"/>
          </p:cNvSpPr>
          <p:nvPr/>
        </p:nvSpPr>
        <p:spPr bwMode="auto">
          <a:xfrm>
            <a:off x="4027488" y="2992438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>
            <a:off x="7450138" y="4911725"/>
            <a:ext cx="636587" cy="309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矩形 18"/>
          <p:cNvSpPr>
            <a:spLocks noChangeArrowheads="1"/>
          </p:cNvSpPr>
          <p:nvPr/>
        </p:nvSpPr>
        <p:spPr bwMode="auto">
          <a:xfrm>
            <a:off x="8008938" y="4876800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背風壁面風壓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4808538" y="4975225"/>
            <a:ext cx="582612" cy="4302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3705225" y="5365750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7450138" y="3005138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9" name="矩形 24"/>
          <p:cNvSpPr>
            <a:spLocks noChangeArrowheads="1"/>
          </p:cNvSpPr>
          <p:nvPr/>
        </p:nvSpPr>
        <p:spPr bwMode="auto">
          <a:xfrm>
            <a:off x="7631113" y="2697163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90" name="矩形 16"/>
          <p:cNvSpPr>
            <a:spLocks noChangeArrowheads="1"/>
          </p:cNvSpPr>
          <p:nvPr/>
        </p:nvSpPr>
        <p:spPr bwMode="auto">
          <a:xfrm>
            <a:off x="7094538" y="3571875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 flipV="1">
            <a:off x="6689725" y="3860800"/>
            <a:ext cx="468313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6381750" y="3040063"/>
            <a:ext cx="17463" cy="496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3" name="矩形 16"/>
          <p:cNvSpPr>
            <a:spLocks noChangeArrowheads="1"/>
          </p:cNvSpPr>
          <p:nvPr/>
        </p:nvSpPr>
        <p:spPr bwMode="auto">
          <a:xfrm>
            <a:off x="5943600" y="2746375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中央屋面風壓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2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570" y="2893633"/>
            <a:ext cx="4095276" cy="291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7" y="2893633"/>
            <a:ext cx="4113335" cy="291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456060" y="2523745"/>
            <a:ext cx="4209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370 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66940" y="5839458"/>
            <a:ext cx="4248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539552" y="3068960"/>
            <a:ext cx="355334" cy="24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5536" y="3717032"/>
            <a:ext cx="936109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350350" y="2529371"/>
            <a:ext cx="385514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12.5 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537915" y="5839458"/>
            <a:ext cx="4443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級風壓下溫室結構應力分布</a:t>
            </a:r>
          </a:p>
        </p:txBody>
      </p:sp>
      <p:sp>
        <p:nvSpPr>
          <p:cNvPr id="17" name="矩形 16"/>
          <p:cNvSpPr/>
          <p:nvPr/>
        </p:nvSpPr>
        <p:spPr>
          <a:xfrm>
            <a:off x="4795163" y="3747914"/>
            <a:ext cx="1127334" cy="26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15340" y="3041250"/>
            <a:ext cx="584165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507778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spcBef>
                <a:spcPct val="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15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370MPa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位於圓頂支撐鋼管，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溫室結構可承受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級風壓力。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>
              <a:spcBef>
                <a:spcPts val="60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結構最大變形量為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12.5mm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，位於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U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型水槽。</a:t>
            </a: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A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349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178175"/>
            <a:ext cx="35623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3224213"/>
            <a:ext cx="37147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級風壓應力模擬分析</a:t>
            </a: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139700" y="1392238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128" name="文字方塊 5"/>
          <p:cNvSpPr txBox="1">
            <a:spLocks noChangeArrowheads="1"/>
          </p:cNvSpPr>
          <p:nvPr/>
        </p:nvSpPr>
        <p:spPr bwMode="auto">
          <a:xfrm>
            <a:off x="808038" y="1030288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材料特性表</a:t>
            </a:r>
          </a:p>
        </p:txBody>
      </p:sp>
      <p:sp>
        <p:nvSpPr>
          <p:cNvPr id="4129" name="矩形 6"/>
          <p:cNvSpPr>
            <a:spLocks noChangeArrowheads="1"/>
          </p:cNvSpPr>
          <p:nvPr/>
        </p:nvSpPr>
        <p:spPr bwMode="auto">
          <a:xfrm>
            <a:off x="3870325" y="1905000"/>
            <a:ext cx="1196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</a:p>
        </p:txBody>
      </p:sp>
      <p:sp>
        <p:nvSpPr>
          <p:cNvPr id="4130" name="文字方塊 5"/>
          <p:cNvSpPr txBox="1">
            <a:spLocks noChangeArrowheads="1"/>
          </p:cNvSpPr>
          <p:nvPr/>
        </p:nvSpPr>
        <p:spPr bwMode="auto">
          <a:xfrm>
            <a:off x="5067300" y="842963"/>
            <a:ext cx="39084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力時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圓頂桁架最大應力值為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189MPa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，在鍍鋅鋼管降伏強度內。</a:t>
            </a: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溫室結構最大應力值為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722MPa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，超過鍍鋅鋼管降伏強度，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溫室正面及背面結構需要補強。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328738" y="1885950"/>
            <a:ext cx="385762" cy="182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00113" y="3500438"/>
            <a:ext cx="327025" cy="15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133" name="文字方塊 5"/>
          <p:cNvSpPr txBox="1">
            <a:spLocks noChangeArrowheads="1"/>
          </p:cNvSpPr>
          <p:nvPr/>
        </p:nvSpPr>
        <p:spPr bwMode="auto">
          <a:xfrm>
            <a:off x="609600" y="2820988"/>
            <a:ext cx="3711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189MPa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34" name="文字方塊 5"/>
          <p:cNvSpPr txBox="1">
            <a:spLocks noChangeArrowheads="1"/>
          </p:cNvSpPr>
          <p:nvPr/>
        </p:nvSpPr>
        <p:spPr bwMode="auto">
          <a:xfrm>
            <a:off x="609600" y="61468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級風壓下圓頂桁架應力分布</a:t>
            </a:r>
          </a:p>
        </p:txBody>
      </p:sp>
      <p:sp>
        <p:nvSpPr>
          <p:cNvPr id="4135" name="文字方塊 5"/>
          <p:cNvSpPr txBox="1">
            <a:spLocks noChangeArrowheads="1"/>
          </p:cNvSpPr>
          <p:nvPr/>
        </p:nvSpPr>
        <p:spPr bwMode="auto">
          <a:xfrm>
            <a:off x="5097463" y="6129338"/>
            <a:ext cx="3605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級風壓下溫室結構應力分布圖</a:t>
            </a:r>
          </a:p>
        </p:txBody>
      </p:sp>
      <p:sp>
        <p:nvSpPr>
          <p:cNvPr id="4136" name="文字方塊 5"/>
          <p:cNvSpPr txBox="1">
            <a:spLocks noChangeArrowheads="1"/>
          </p:cNvSpPr>
          <p:nvPr/>
        </p:nvSpPr>
        <p:spPr bwMode="auto">
          <a:xfrm>
            <a:off x="5067300" y="2808288"/>
            <a:ext cx="356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722MPa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292725" y="4221163"/>
            <a:ext cx="719138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92725" y="3429000"/>
            <a:ext cx="358775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27088" y="5805488"/>
            <a:ext cx="792162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30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0" y="127000"/>
            <a:ext cx="9144000" cy="8112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圓頂力霸型溫室結構性能提升設計</a:t>
            </a:r>
          </a:p>
        </p:txBody>
      </p:sp>
      <p:sp>
        <p:nvSpPr>
          <p:cNvPr id="5123" name="文字方塊 5"/>
          <p:cNvSpPr txBox="1">
            <a:spLocks noChangeArrowheads="1"/>
          </p:cNvSpPr>
          <p:nvPr/>
        </p:nvSpPr>
        <p:spPr bwMode="auto">
          <a:xfrm>
            <a:off x="954088" y="803275"/>
            <a:ext cx="7262812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進行圓頂力霸型溫室之山牆面結構補強，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原結構為每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公尺有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個主支柱及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個副支柱。</a:t>
            </a:r>
            <a:endParaRPr lang="en-US" altLang="zh-TW" b="1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設計分析溫室山牆面結構，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修改溫室正面為結構為每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公尺有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個主支柱及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個副支柱，以提升溫室耐風壓性能。</a:t>
            </a:r>
          </a:p>
        </p:txBody>
      </p:sp>
      <p:sp>
        <p:nvSpPr>
          <p:cNvPr id="5124" name="文字方塊 5"/>
          <p:cNvSpPr txBox="1">
            <a:spLocks noChangeArrowheads="1"/>
          </p:cNvSpPr>
          <p:nvPr/>
        </p:nvSpPr>
        <p:spPr bwMode="auto">
          <a:xfrm>
            <a:off x="119063" y="5902325"/>
            <a:ext cx="4259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原溫室正面結構</a:t>
            </a:r>
          </a:p>
        </p:txBody>
      </p:sp>
      <p:sp>
        <p:nvSpPr>
          <p:cNvPr id="5125" name="文字方塊 7"/>
          <p:cNvSpPr txBox="1">
            <a:spLocks noChangeArrowheads="1"/>
          </p:cNvSpPr>
          <p:nvPr/>
        </p:nvSpPr>
        <p:spPr bwMode="auto">
          <a:xfrm>
            <a:off x="4433888" y="5902325"/>
            <a:ext cx="4259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修改溫室正面支柱數量</a:t>
            </a:r>
          </a:p>
        </p:txBody>
      </p:sp>
      <p:pic>
        <p:nvPicPr>
          <p:cNvPr id="5126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2417763"/>
            <a:ext cx="3857625" cy="348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2320925"/>
            <a:ext cx="395446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506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3195638"/>
            <a:ext cx="37433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190875"/>
            <a:ext cx="37433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8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級風壓結構模擬分析</a:t>
            </a: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139700" y="1392238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176" name="文字方塊 5"/>
          <p:cNvSpPr txBox="1">
            <a:spLocks noChangeArrowheads="1"/>
          </p:cNvSpPr>
          <p:nvPr/>
        </p:nvSpPr>
        <p:spPr bwMode="auto">
          <a:xfrm>
            <a:off x="808038" y="1030288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材料特性表</a:t>
            </a:r>
          </a:p>
        </p:txBody>
      </p:sp>
      <p:sp>
        <p:nvSpPr>
          <p:cNvPr id="6177" name="矩形 6"/>
          <p:cNvSpPr>
            <a:spLocks noChangeArrowheads="1"/>
          </p:cNvSpPr>
          <p:nvPr/>
        </p:nvSpPr>
        <p:spPr bwMode="auto">
          <a:xfrm>
            <a:off x="3870325" y="1905000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</a:p>
        </p:txBody>
      </p:sp>
      <p:sp>
        <p:nvSpPr>
          <p:cNvPr id="6178" name="文字方塊 5"/>
          <p:cNvSpPr txBox="1">
            <a:spLocks noChangeArrowheads="1"/>
          </p:cNvSpPr>
          <p:nvPr/>
        </p:nvSpPr>
        <p:spPr bwMode="auto">
          <a:xfrm>
            <a:off x="5473700" y="1128713"/>
            <a:ext cx="35210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力時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溫室結構應力最大值為 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254MPa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在鍍鋅鋼管降伏強度內。</a:t>
            </a:r>
            <a:endParaRPr lang="en-US" altLang="zh-TW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溫室結構變形量最大值為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20mm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28738" y="1885950"/>
            <a:ext cx="385762" cy="182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53038" y="3478213"/>
            <a:ext cx="327025" cy="15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181" name="文字方塊 5"/>
          <p:cNvSpPr txBox="1">
            <a:spLocks noChangeArrowheads="1"/>
          </p:cNvSpPr>
          <p:nvPr/>
        </p:nvSpPr>
        <p:spPr bwMode="auto">
          <a:xfrm>
            <a:off x="4772025" y="2820988"/>
            <a:ext cx="3771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254MPa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82" name="文字方塊 5"/>
          <p:cNvSpPr txBox="1">
            <a:spLocks noChangeArrowheads="1"/>
          </p:cNvSpPr>
          <p:nvPr/>
        </p:nvSpPr>
        <p:spPr bwMode="auto">
          <a:xfrm>
            <a:off x="296863" y="6307138"/>
            <a:ext cx="3557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級風壓下溫室變形量分布圖</a:t>
            </a:r>
          </a:p>
        </p:txBody>
      </p:sp>
      <p:sp>
        <p:nvSpPr>
          <p:cNvPr id="44" name="矩形 43"/>
          <p:cNvSpPr/>
          <p:nvPr/>
        </p:nvSpPr>
        <p:spPr>
          <a:xfrm>
            <a:off x="434975" y="3473450"/>
            <a:ext cx="327025" cy="15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4975" y="4024313"/>
            <a:ext cx="801688" cy="157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185" name="文字方塊 5"/>
          <p:cNvSpPr txBox="1">
            <a:spLocks noChangeArrowheads="1"/>
          </p:cNvSpPr>
          <p:nvPr/>
        </p:nvSpPr>
        <p:spPr bwMode="auto">
          <a:xfrm>
            <a:off x="196850" y="2820988"/>
            <a:ext cx="3746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 mm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86" name="文字方塊 5"/>
          <p:cNvSpPr txBox="1">
            <a:spLocks noChangeArrowheads="1"/>
          </p:cNvSpPr>
          <p:nvPr/>
        </p:nvSpPr>
        <p:spPr bwMode="auto">
          <a:xfrm>
            <a:off x="5062538" y="6307138"/>
            <a:ext cx="3656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級風壓下圓頂桁架應力分布</a:t>
            </a:r>
          </a:p>
        </p:txBody>
      </p:sp>
      <p:sp>
        <p:nvSpPr>
          <p:cNvPr id="17" name="矩形 16"/>
          <p:cNvSpPr/>
          <p:nvPr/>
        </p:nvSpPr>
        <p:spPr>
          <a:xfrm>
            <a:off x="5241925" y="4181475"/>
            <a:ext cx="666750" cy="15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38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>
          <a:xfrm>
            <a:off x="0" y="419100"/>
            <a:ext cx="9144000" cy="614363"/>
          </a:xfrm>
        </p:spPr>
        <p:txBody>
          <a:bodyPr/>
          <a:lstStyle/>
          <a:p>
            <a:pPr algn="ctr" eaLnBrk="1" hangingPunct="1"/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小結</a:t>
            </a:r>
          </a:p>
        </p:txBody>
      </p:sp>
      <p:sp>
        <p:nvSpPr>
          <p:cNvPr id="7171" name="文字方塊 5"/>
          <p:cNvSpPr txBox="1">
            <a:spLocks noChangeArrowheads="1"/>
          </p:cNvSpPr>
          <p:nvPr/>
        </p:nvSpPr>
        <p:spPr bwMode="auto">
          <a:xfrm>
            <a:off x="484188" y="1033463"/>
            <a:ext cx="8175625" cy="200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進行圓頂力霸型溫室結構性能優化，</a:t>
            </a:r>
            <a:endParaRPr lang="en-US" altLang="zh-TW" sz="2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增加溫室山牆面支柱數量，</a:t>
            </a:r>
            <a:endParaRPr lang="en-US" altLang="zh-TW" sz="20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由每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公尺有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個主支柱及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個副支柱，</a:t>
            </a:r>
            <a:endParaRPr lang="en-US" altLang="zh-TW" sz="20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增加為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個主支柱及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個副支柱，</a:t>
            </a:r>
            <a:endParaRPr lang="en-US" altLang="zh-TW" sz="20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可增加溫室山牆面結構強度，使溫室結構性能提升耐風壓等級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級。</a:t>
            </a:r>
          </a:p>
        </p:txBody>
      </p:sp>
    </p:spTree>
    <p:extLst>
      <p:ext uri="{BB962C8B-B14F-4D97-AF65-F5344CB8AC3E}">
        <p14:creationId xmlns:p14="http://schemas.microsoft.com/office/powerpoint/2010/main" val="355066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188"/>
            <a:ext cx="4010025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標題 1"/>
          <p:cNvSpPr>
            <a:spLocks noGrp="1"/>
          </p:cNvSpPr>
          <p:nvPr>
            <p:ph type="title"/>
          </p:nvPr>
        </p:nvSpPr>
        <p:spPr>
          <a:xfrm>
            <a:off x="0" y="127000"/>
            <a:ext cx="9144000" cy="885825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圓頂力霸型溫室結構模擬分析</a:t>
            </a:r>
          </a:p>
        </p:txBody>
      </p:sp>
      <p:sp>
        <p:nvSpPr>
          <p:cNvPr id="8196" name="文字方塊 5"/>
          <p:cNvSpPr txBox="1">
            <a:spLocks noChangeArrowheads="1"/>
          </p:cNvSpPr>
          <p:nvPr/>
        </p:nvSpPr>
        <p:spPr bwMode="auto">
          <a:xfrm>
            <a:off x="842963" y="706438"/>
            <a:ext cx="207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溫室結構組成</a:t>
            </a:r>
            <a:endParaRPr lang="en-US" altLang="zh-TW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010025" y="758825"/>
          <a:ext cx="4959349" cy="363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1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1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7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60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18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689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編號</a:t>
                      </a: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錏管規格</a:t>
                      </a: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尺寸</a:t>
                      </a:r>
                      <a:endParaRPr lang="en-US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(mm)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厚度</a:t>
                      </a:r>
                      <a:endParaRPr lang="en-US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(mm)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(kg/m)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1”</a:t>
                      </a: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彎管</a:t>
                      </a: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anose="02020500000000000000" pitchFamily="18" charset="-120"/>
                          <a:cs typeface="Times New Roman" pitchFamily="18" charset="0"/>
                        </a:rPr>
                        <a:t>Ø 33.4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1.4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B2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3/4”</a:t>
                      </a: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直管</a:t>
                      </a: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anose="02020500000000000000" pitchFamily="18" charset="-120"/>
                          <a:cs typeface="Times New Roman" pitchFamily="18" charset="0"/>
                        </a:rPr>
                        <a:t>Ø</a:t>
                      </a: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26.7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1.6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1.0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3/4”</a:t>
                      </a:r>
                      <a:r>
                        <a:rPr lang="zh-TW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直管</a:t>
                      </a: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anose="02020500000000000000" pitchFamily="18" charset="-120"/>
                          <a:cs typeface="Times New Roman" pitchFamily="18" charset="0"/>
                        </a:rPr>
                        <a:t>Ø</a:t>
                      </a: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26.7</a:t>
                      </a: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1.6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1.0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SB1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zh-TW" alt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型鋼</a:t>
                      </a:r>
                      <a:endParaRPr lang="en-US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150</a:t>
                      </a:r>
                      <a:r>
                        <a:rPr lang="en-US" altLang="zh-TW" sz="18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x 75</a:t>
                      </a: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5 , 7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13.6</a:t>
                      </a: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SB2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方管</a:t>
                      </a: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 x 75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2.3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5.2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SC1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力霸方管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 x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2.3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4.2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SC2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zh-TW" alt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型鋼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75 x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2.3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3.3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U1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zh-TW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形水槽</a:t>
                      </a: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150 x 117</a:t>
                      </a:r>
                      <a:endParaRPr lang="zh-TW" alt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2.3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8259" name="矩形 5"/>
          <p:cNvSpPr>
            <a:spLocks noChangeArrowheads="1"/>
          </p:cNvSpPr>
          <p:nvPr/>
        </p:nvSpPr>
        <p:spPr bwMode="auto">
          <a:xfrm>
            <a:off x="1878013" y="3763963"/>
            <a:ext cx="922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橫剖</a:t>
            </a:r>
            <a:r>
              <a:rPr lang="zh-TW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260" name="矩形 6"/>
          <p:cNvSpPr>
            <a:spLocks noChangeArrowheads="1"/>
          </p:cNvSpPr>
          <p:nvPr/>
        </p:nvSpPr>
        <p:spPr bwMode="auto">
          <a:xfrm>
            <a:off x="4911725" y="5119688"/>
            <a:ext cx="4111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山牆</a:t>
            </a:r>
            <a:r>
              <a:rPr lang="zh-TW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面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26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4394200"/>
            <a:ext cx="4786312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570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3341688"/>
            <a:ext cx="3662362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502025"/>
            <a:ext cx="4022725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標題 1"/>
          <p:cNvSpPr>
            <a:spLocks noGrp="1"/>
          </p:cNvSpPr>
          <p:nvPr>
            <p:ph type="title"/>
          </p:nvPr>
        </p:nvSpPr>
        <p:spPr>
          <a:xfrm>
            <a:off x="0" y="127000"/>
            <a:ext cx="9144000" cy="8112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圓頂力霸型溫室風壓模擬條件設定</a:t>
            </a:r>
          </a:p>
        </p:txBody>
      </p:sp>
      <p:sp>
        <p:nvSpPr>
          <p:cNvPr id="3077" name="文字方塊 5"/>
          <p:cNvSpPr txBox="1">
            <a:spLocks noChangeArrowheads="1"/>
          </p:cNvSpPr>
          <p:nvPr/>
        </p:nvSpPr>
        <p:spPr bwMode="auto">
          <a:xfrm>
            <a:off x="198438" y="777875"/>
            <a:ext cx="87455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defTabSz="4572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defTabSz="4572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defTabSz="457200"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/>
            </a:pP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·K(z) ·</a:t>
            </a:r>
            <a:r>
              <a:rPr lang="en-US" altLang="zh-TW" sz="1800" dirty="0" err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K</a:t>
            </a:r>
            <a:r>
              <a:rPr lang="en-US" altLang="zh-TW" sz="1800" baseline="-25000" dirty="0" err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zt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[I·V</a:t>
            </a:r>
            <a:r>
              <a:rPr lang="en-US" altLang="zh-TW" sz="1800" baseline="-25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10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(C)]</a:t>
            </a:r>
            <a:r>
              <a:rPr lang="en-US" altLang="zh-TW" sz="1800" baseline="300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2</a:t>
            </a:r>
            <a:r>
              <a:rPr lang="zh-TW" altLang="en-US" sz="1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K(5)=0.812</a:t>
            </a:r>
            <a:r>
              <a:rPr lang="zh-TW" altLang="en-US" sz="1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1800" dirty="0" err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K</a:t>
            </a:r>
            <a:r>
              <a:rPr lang="en-US" altLang="zh-TW" sz="1800" baseline="-25000" dirty="0" err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zt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=1</a:t>
            </a:r>
            <a:r>
              <a:rPr lang="zh-TW" altLang="en-US" sz="1800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I=0.9</a:t>
            </a:r>
            <a:endParaRPr lang="en-US" altLang="zh-TW" sz="18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just" fontAlgn="base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  <a:defRPr/>
            </a:pPr>
            <a:r>
              <a:rPr lang="en-US" altLang="zh-TW" sz="18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sz="18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40m/s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，風速壓為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63.1kg/m</a:t>
            </a:r>
            <a:r>
              <a:rPr lang="en-US" altLang="zh-TW" sz="1800" baseline="30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=618Pa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陣風壓為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1545Pa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，迎風壁面風壓取為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1236Pa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，迎風屋面風壓取為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1391Pa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，中央屋面風壓取為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1329Pa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773Pa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，側風屋面風壓取為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1236Pa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0.5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773Pa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18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just" fontAlgn="base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  <a:defRPr/>
            </a:pPr>
            <a:r>
              <a:rPr lang="en-US" altLang="zh-TW" sz="18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sz="18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47.5m/s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，風速壓為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89kg/m</a:t>
            </a:r>
            <a:r>
              <a:rPr lang="en-US" altLang="zh-TW" sz="1800" baseline="30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=872Pa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陣風壓為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2180Pa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，迎風壁面風壓取風速壓的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0.8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1744Pa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，迎風屋面風壓取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0.9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1962Pa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，中央屋面風壓取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0.86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1875Pa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0.5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1090Pa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，側風屋面風壓取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0.8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1744Pa</a:t>
            </a:r>
            <a:r>
              <a:rPr lang="zh-TW" altLang="en-US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背風壁面風壓取</a:t>
            </a:r>
            <a:r>
              <a:rPr lang="en-US" altLang="zh-TW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0.5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倍為</a:t>
            </a:r>
            <a:r>
              <a:rPr lang="en-US" altLang="zh-TW" sz="1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1090Pa</a:t>
            </a:r>
            <a:r>
              <a:rPr lang="zh-TW" altLang="en-US" sz="18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18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9222" name="文字方塊 5"/>
          <p:cNvSpPr txBox="1">
            <a:spLocks noChangeArrowheads="1"/>
          </p:cNvSpPr>
          <p:nvPr/>
        </p:nvSpPr>
        <p:spPr bwMode="auto">
          <a:xfrm>
            <a:off x="149225" y="6148388"/>
            <a:ext cx="3787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3D</a:t>
            </a: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</a:p>
        </p:txBody>
      </p:sp>
      <p:sp>
        <p:nvSpPr>
          <p:cNvPr id="9223" name="文字方塊 7"/>
          <p:cNvSpPr txBox="1">
            <a:spLocks noChangeArrowheads="1"/>
          </p:cNvSpPr>
          <p:nvPr/>
        </p:nvSpPr>
        <p:spPr bwMode="auto">
          <a:xfrm>
            <a:off x="4086225" y="6305550"/>
            <a:ext cx="4259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溫室結構受風壓圖</a:t>
            </a: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746500" y="3924300"/>
            <a:ext cx="566738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5" name="矩形 13"/>
          <p:cNvSpPr>
            <a:spLocks noChangeArrowheads="1"/>
          </p:cNvSpPr>
          <p:nvPr/>
        </p:nvSpPr>
        <p:spPr bwMode="auto">
          <a:xfrm>
            <a:off x="2725738" y="3546475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迎風壁面風壓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718050" y="3449638"/>
            <a:ext cx="322263" cy="334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7" name="矩形 16"/>
          <p:cNvSpPr>
            <a:spLocks noChangeArrowheads="1"/>
          </p:cNvSpPr>
          <p:nvPr/>
        </p:nvSpPr>
        <p:spPr bwMode="auto">
          <a:xfrm>
            <a:off x="3357563" y="3116263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7762875" y="5822950"/>
            <a:ext cx="636588" cy="309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矩形 18"/>
          <p:cNvSpPr>
            <a:spLocks noChangeArrowheads="1"/>
          </p:cNvSpPr>
          <p:nvPr/>
        </p:nvSpPr>
        <p:spPr bwMode="auto">
          <a:xfrm>
            <a:off x="7518400" y="623728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背風壁面風壓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5346700" y="5373688"/>
            <a:ext cx="584200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矩形 20"/>
          <p:cNvSpPr>
            <a:spLocks noChangeArrowheads="1"/>
          </p:cNvSpPr>
          <p:nvPr/>
        </p:nvSpPr>
        <p:spPr bwMode="auto">
          <a:xfrm>
            <a:off x="4244975" y="5764213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6667500" y="3924300"/>
            <a:ext cx="574675" cy="395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3" name="矩形 24"/>
          <p:cNvSpPr>
            <a:spLocks noChangeArrowheads="1"/>
          </p:cNvSpPr>
          <p:nvPr/>
        </p:nvSpPr>
        <p:spPr bwMode="auto">
          <a:xfrm>
            <a:off x="7205663" y="3721100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234" name="矩形 16"/>
          <p:cNvSpPr>
            <a:spLocks noChangeArrowheads="1"/>
          </p:cNvSpPr>
          <p:nvPr/>
        </p:nvSpPr>
        <p:spPr bwMode="auto">
          <a:xfrm>
            <a:off x="5976938" y="3495675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5572125" y="3784600"/>
            <a:ext cx="468313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5283200" y="3368675"/>
            <a:ext cx="17463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7" name="矩形 16"/>
          <p:cNvSpPr>
            <a:spLocks noChangeArrowheads="1"/>
          </p:cNvSpPr>
          <p:nvPr/>
        </p:nvSpPr>
        <p:spPr bwMode="auto">
          <a:xfrm>
            <a:off x="4845050" y="3074988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中央屋面風壓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6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0" y="127000"/>
            <a:ext cx="9144000" cy="8112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圓頂力霸型溫室結構性能提升設計</a:t>
            </a:r>
          </a:p>
        </p:txBody>
      </p:sp>
      <p:sp>
        <p:nvSpPr>
          <p:cNvPr id="10243" name="文字方塊 5"/>
          <p:cNvSpPr txBox="1">
            <a:spLocks noChangeArrowheads="1"/>
          </p:cNvSpPr>
          <p:nvPr/>
        </p:nvSpPr>
        <p:spPr bwMode="auto">
          <a:xfrm>
            <a:off x="954088" y="803275"/>
            <a:ext cx="7262812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進行圓頂力霸型溫室之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三圓頂與四圓頂溫室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結構設計比較</a:t>
            </a:r>
            <a:endParaRPr lang="en-US" altLang="zh-TW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圓頂力霸型溫室其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山牆面結構之主立柱與副立柱間隔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會引響溫室支撐結構，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進行不同間隔立柱之結構強度模擬分析。</a:t>
            </a:r>
            <a:endParaRPr lang="en-US" altLang="zh-TW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244" name="文字方塊 5"/>
          <p:cNvSpPr txBox="1">
            <a:spLocks noChangeArrowheads="1"/>
          </p:cNvSpPr>
          <p:nvPr/>
        </p:nvSpPr>
        <p:spPr bwMode="auto">
          <a:xfrm>
            <a:off x="977900" y="6232525"/>
            <a:ext cx="723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圓頂溫室結構</a:t>
            </a:r>
          </a:p>
        </p:txBody>
      </p:sp>
      <p:pic>
        <p:nvPicPr>
          <p:cNvPr id="10245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1901825"/>
            <a:ext cx="72628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文字方塊 5"/>
          <p:cNvSpPr txBox="1">
            <a:spLocks noChangeArrowheads="1"/>
          </p:cNvSpPr>
          <p:nvPr/>
        </p:nvSpPr>
        <p:spPr bwMode="auto">
          <a:xfrm>
            <a:off x="977900" y="3822700"/>
            <a:ext cx="723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圓頂溫室結構</a:t>
            </a:r>
          </a:p>
        </p:txBody>
      </p:sp>
      <p:pic>
        <p:nvPicPr>
          <p:cNvPr id="1024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8" y="4303713"/>
            <a:ext cx="7261225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107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468688"/>
            <a:ext cx="41243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3468688"/>
            <a:ext cx="44672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8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級風壓應力模擬分析</a:t>
            </a: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139700" y="1392238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296" name="文字方塊 5"/>
          <p:cNvSpPr txBox="1">
            <a:spLocks noChangeArrowheads="1"/>
          </p:cNvSpPr>
          <p:nvPr/>
        </p:nvSpPr>
        <p:spPr bwMode="auto">
          <a:xfrm>
            <a:off x="808038" y="1030288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材料特性表</a:t>
            </a:r>
          </a:p>
        </p:txBody>
      </p:sp>
      <p:sp>
        <p:nvSpPr>
          <p:cNvPr id="11297" name="文字方塊 5"/>
          <p:cNvSpPr txBox="1">
            <a:spLocks noChangeArrowheads="1"/>
          </p:cNvSpPr>
          <p:nvPr/>
        </p:nvSpPr>
        <p:spPr bwMode="auto">
          <a:xfrm>
            <a:off x="0" y="6145213"/>
            <a:ext cx="4568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圓頂桁架應力分布</a:t>
            </a:r>
          </a:p>
        </p:txBody>
      </p:sp>
      <p:sp>
        <p:nvSpPr>
          <p:cNvPr id="11298" name="矩形 6"/>
          <p:cNvSpPr>
            <a:spLocks noChangeArrowheads="1"/>
          </p:cNvSpPr>
          <p:nvPr/>
        </p:nvSpPr>
        <p:spPr bwMode="auto">
          <a:xfrm>
            <a:off x="3870325" y="1905000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</a:p>
        </p:txBody>
      </p:sp>
      <p:sp>
        <p:nvSpPr>
          <p:cNvPr id="11299" name="文字方塊 5"/>
          <p:cNvSpPr txBox="1">
            <a:spLocks noChangeArrowheads="1"/>
          </p:cNvSpPr>
          <p:nvPr/>
        </p:nvSpPr>
        <p:spPr bwMode="auto">
          <a:xfrm>
            <a:off x="5473700" y="1128713"/>
            <a:ext cx="35210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力時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圓頂結構應力最大值為 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363MPa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圓頂結構應力最大值為 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162MPa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圓頂結構應力分布較平均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14938" y="3740150"/>
            <a:ext cx="390525" cy="220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95875" y="4386263"/>
            <a:ext cx="1052513" cy="217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02" name="文字方塊 5"/>
          <p:cNvSpPr txBox="1">
            <a:spLocks noChangeArrowheads="1"/>
          </p:cNvSpPr>
          <p:nvPr/>
        </p:nvSpPr>
        <p:spPr bwMode="auto">
          <a:xfrm>
            <a:off x="4857750" y="3094038"/>
            <a:ext cx="4137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162 MPa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303" name="文字方塊 5"/>
          <p:cNvSpPr txBox="1">
            <a:spLocks noChangeArrowheads="1"/>
          </p:cNvSpPr>
          <p:nvPr/>
        </p:nvSpPr>
        <p:spPr bwMode="auto">
          <a:xfrm>
            <a:off x="4697413" y="6143625"/>
            <a:ext cx="4446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圓頂桁架應力分布</a:t>
            </a:r>
          </a:p>
        </p:txBody>
      </p:sp>
      <p:sp>
        <p:nvSpPr>
          <p:cNvPr id="18" name="矩形 17"/>
          <p:cNvSpPr/>
          <p:nvPr/>
        </p:nvSpPr>
        <p:spPr>
          <a:xfrm>
            <a:off x="528638" y="3767138"/>
            <a:ext cx="385762" cy="18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3700" y="4381500"/>
            <a:ext cx="990600" cy="204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306" name="文字方塊 5"/>
          <p:cNvSpPr txBox="1">
            <a:spLocks noChangeArrowheads="1"/>
          </p:cNvSpPr>
          <p:nvPr/>
        </p:nvSpPr>
        <p:spPr bwMode="auto">
          <a:xfrm>
            <a:off x="168275" y="3094038"/>
            <a:ext cx="4465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363 MPa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28738" y="1885950"/>
            <a:ext cx="385762" cy="182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70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3452813"/>
            <a:ext cx="40290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3471863"/>
            <a:ext cx="431482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2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變形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模擬分析</a:t>
            </a:r>
          </a:p>
        </p:txBody>
      </p:sp>
      <p:sp>
        <p:nvSpPr>
          <p:cNvPr id="12293" name="文字方塊 5"/>
          <p:cNvSpPr txBox="1">
            <a:spLocks noChangeArrowheads="1"/>
          </p:cNvSpPr>
          <p:nvPr/>
        </p:nvSpPr>
        <p:spPr bwMode="auto">
          <a:xfrm>
            <a:off x="808038" y="1030288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材料特性表</a:t>
            </a:r>
          </a:p>
        </p:txBody>
      </p:sp>
      <p:sp>
        <p:nvSpPr>
          <p:cNvPr id="31" name="矩形 30"/>
          <p:cNvSpPr/>
          <p:nvPr/>
        </p:nvSpPr>
        <p:spPr>
          <a:xfrm>
            <a:off x="715963" y="3767138"/>
            <a:ext cx="385762" cy="18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295" name="文字方塊 5"/>
          <p:cNvSpPr txBox="1">
            <a:spLocks noChangeArrowheads="1"/>
          </p:cNvSpPr>
          <p:nvPr/>
        </p:nvSpPr>
        <p:spPr bwMode="auto">
          <a:xfrm>
            <a:off x="387350" y="6129338"/>
            <a:ext cx="4316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圓頂桁架變形量分布</a:t>
            </a:r>
          </a:p>
        </p:txBody>
      </p:sp>
      <p:sp>
        <p:nvSpPr>
          <p:cNvPr id="32" name="矩形 31"/>
          <p:cNvSpPr/>
          <p:nvPr/>
        </p:nvSpPr>
        <p:spPr>
          <a:xfrm>
            <a:off x="636588" y="4330700"/>
            <a:ext cx="927100" cy="227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297" name="矩形 6"/>
          <p:cNvSpPr>
            <a:spLocks noChangeArrowheads="1"/>
          </p:cNvSpPr>
          <p:nvPr/>
        </p:nvSpPr>
        <p:spPr bwMode="auto">
          <a:xfrm>
            <a:off x="3870325" y="1905000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</a:p>
        </p:txBody>
      </p:sp>
      <p:sp>
        <p:nvSpPr>
          <p:cNvPr id="12298" name="文字方塊 5"/>
          <p:cNvSpPr txBox="1">
            <a:spLocks noChangeArrowheads="1"/>
          </p:cNvSpPr>
          <p:nvPr/>
        </p:nvSpPr>
        <p:spPr bwMode="auto">
          <a:xfrm>
            <a:off x="387350" y="3105150"/>
            <a:ext cx="4316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3.1mm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299" name="文字方塊 5"/>
          <p:cNvSpPr txBox="1">
            <a:spLocks noChangeArrowheads="1"/>
          </p:cNvSpPr>
          <p:nvPr/>
        </p:nvSpPr>
        <p:spPr bwMode="auto">
          <a:xfrm>
            <a:off x="5565775" y="1214438"/>
            <a:ext cx="3379788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力時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 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圓頂結構變形量最大值為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3.1mm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圓頂結構變形量最大值為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3.5mm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，兩者差距不大。</a:t>
            </a:r>
            <a:endParaRPr lang="en-US" altLang="zh-TW" b="1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267325" y="3754438"/>
            <a:ext cx="390525" cy="220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81600" y="4357688"/>
            <a:ext cx="944563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302" name="文字方塊 5"/>
          <p:cNvSpPr txBox="1">
            <a:spLocks noChangeArrowheads="1"/>
          </p:cNvSpPr>
          <p:nvPr/>
        </p:nvSpPr>
        <p:spPr bwMode="auto">
          <a:xfrm>
            <a:off x="4929188" y="3105150"/>
            <a:ext cx="4016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3.5mm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303" name="文字方塊 5"/>
          <p:cNvSpPr txBox="1">
            <a:spLocks noChangeArrowheads="1"/>
          </p:cNvSpPr>
          <p:nvPr/>
        </p:nvSpPr>
        <p:spPr bwMode="auto">
          <a:xfrm>
            <a:off x="4929188" y="6127750"/>
            <a:ext cx="4016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圓頂桁架變形量分布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139700" y="1392238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1328738" y="1885950"/>
            <a:ext cx="385762" cy="182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08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3746500"/>
            <a:ext cx="44672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816225"/>
            <a:ext cx="4022725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標題 1"/>
          <p:cNvSpPr>
            <a:spLocks noGrp="1"/>
          </p:cNvSpPr>
          <p:nvPr>
            <p:ph type="title"/>
          </p:nvPr>
        </p:nvSpPr>
        <p:spPr>
          <a:xfrm>
            <a:off x="0" y="127000"/>
            <a:ext cx="9144000" cy="8112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級風壓與降雨模擬分析</a:t>
            </a:r>
          </a:p>
        </p:txBody>
      </p:sp>
      <p:sp>
        <p:nvSpPr>
          <p:cNvPr id="3077" name="文字方塊 5"/>
          <p:cNvSpPr txBox="1">
            <a:spLocks noChangeArrowheads="1"/>
          </p:cNvSpPr>
          <p:nvPr/>
        </p:nvSpPr>
        <p:spPr bwMode="auto">
          <a:xfrm>
            <a:off x="198438" y="777875"/>
            <a:ext cx="8745537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考量颱風天降雨量大，且排水槽積水時，水壓力影響溫室結構，</a:t>
            </a:r>
            <a:r>
              <a:rPr lang="zh-TW" alt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假設排水槽排水量不足，單槽水槽水壓力為</a:t>
            </a:r>
            <a:r>
              <a:rPr lang="en-US" altLang="zh-TW" sz="1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1920kg</a:t>
            </a:r>
            <a:r>
              <a:rPr lang="zh-TW" alt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</a:t>
            </a:r>
            <a:r>
              <a:rPr lang="zh-TW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</a:t>
            </a:r>
            <a:r>
              <a:rPr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且考量水壓力</a:t>
            </a:r>
            <a:r>
              <a:rPr lang="zh-TW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</a:t>
            </a:r>
            <a:r>
              <a:rPr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圓頂桁架最大應力值</a:t>
            </a:r>
            <a:r>
              <a:rPr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 </a:t>
            </a:r>
            <a:r>
              <a:rPr lang="en-US" altLang="zh-TW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335MPa</a:t>
            </a:r>
            <a:r>
              <a:rPr lang="zh-TW" altLang="en-US" sz="1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接近</a:t>
            </a:r>
            <a:r>
              <a:rPr lang="zh-TW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鍍鋅鋼管降伏強度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TW" altLang="zh-TW" sz="1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結構最大變形量為</a:t>
            </a:r>
            <a:r>
              <a:rPr lang="en-US" altLang="zh-TW" sz="1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3.1mm</a:t>
            </a:r>
            <a:r>
              <a:rPr lang="zh-TW" altLang="zh-TW" sz="1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，發生在</a:t>
            </a:r>
            <a:r>
              <a:rPr lang="zh-TW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側面</a:t>
            </a:r>
            <a:r>
              <a:rPr lang="zh-TW" altLang="zh-TW" sz="1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橫樑。</a:t>
            </a:r>
            <a:endParaRPr lang="en-US" altLang="zh-TW" sz="1800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TW" sz="18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277813" y="5619750"/>
            <a:ext cx="3432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溫室結構受風壓及水壓圖</a:t>
            </a: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909638" y="2763838"/>
            <a:ext cx="322262" cy="334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0" name="矩形 16"/>
          <p:cNvSpPr>
            <a:spLocks noChangeArrowheads="1"/>
          </p:cNvSpPr>
          <p:nvPr/>
        </p:nvSpPr>
        <p:spPr bwMode="auto">
          <a:xfrm>
            <a:off x="-31750" y="2352675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1538288" y="4687888"/>
            <a:ext cx="584200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2" name="矩形 20"/>
          <p:cNvSpPr>
            <a:spLocks noChangeArrowheads="1"/>
          </p:cNvSpPr>
          <p:nvPr/>
        </p:nvSpPr>
        <p:spPr bwMode="auto">
          <a:xfrm>
            <a:off x="436563" y="5078413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859088" y="3238500"/>
            <a:ext cx="574675" cy="395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4" name="矩形 24"/>
          <p:cNvSpPr>
            <a:spLocks noChangeArrowheads="1"/>
          </p:cNvSpPr>
          <p:nvPr/>
        </p:nvSpPr>
        <p:spPr bwMode="auto">
          <a:xfrm>
            <a:off x="3397250" y="3035300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325" name="矩形 16"/>
          <p:cNvSpPr>
            <a:spLocks noChangeArrowheads="1"/>
          </p:cNvSpPr>
          <p:nvPr/>
        </p:nvSpPr>
        <p:spPr bwMode="auto">
          <a:xfrm>
            <a:off x="2168525" y="2809875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背風屋面風壓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763713" y="309880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1474788" y="2682875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2952750" y="3746500"/>
            <a:ext cx="9525" cy="511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1619250" y="3290888"/>
            <a:ext cx="7938" cy="509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0" name="矩形 24"/>
          <p:cNvSpPr>
            <a:spLocks noChangeArrowheads="1"/>
          </p:cNvSpPr>
          <p:nvPr/>
        </p:nvSpPr>
        <p:spPr bwMode="auto">
          <a:xfrm>
            <a:off x="3021013" y="3625850"/>
            <a:ext cx="87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水壓力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331" name="矩形 24"/>
          <p:cNvSpPr>
            <a:spLocks noChangeArrowheads="1"/>
          </p:cNvSpPr>
          <p:nvPr/>
        </p:nvSpPr>
        <p:spPr bwMode="auto">
          <a:xfrm>
            <a:off x="1595438" y="3289300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水壓力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40313" y="4041775"/>
            <a:ext cx="385762" cy="182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333" name="文字方塊 5"/>
          <p:cNvSpPr txBox="1">
            <a:spLocks noChangeArrowheads="1"/>
          </p:cNvSpPr>
          <p:nvPr/>
        </p:nvSpPr>
        <p:spPr bwMode="auto">
          <a:xfrm>
            <a:off x="4678363" y="6410325"/>
            <a:ext cx="4465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級風壓下</a:t>
            </a: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受風壓及水壓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應力分布</a:t>
            </a:r>
          </a:p>
        </p:txBody>
      </p:sp>
      <p:sp>
        <p:nvSpPr>
          <p:cNvPr id="32" name="矩形 31"/>
          <p:cNvSpPr/>
          <p:nvPr/>
        </p:nvSpPr>
        <p:spPr>
          <a:xfrm>
            <a:off x="4903788" y="4656138"/>
            <a:ext cx="990600" cy="204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335" name="文字方塊 5"/>
          <p:cNvSpPr txBox="1">
            <a:spLocks noChangeArrowheads="1"/>
          </p:cNvSpPr>
          <p:nvPr/>
        </p:nvSpPr>
        <p:spPr bwMode="auto">
          <a:xfrm>
            <a:off x="4678363" y="3370263"/>
            <a:ext cx="44656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363 MPa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336" name="矩形 16"/>
          <p:cNvSpPr>
            <a:spLocks noChangeArrowheads="1"/>
          </p:cNvSpPr>
          <p:nvPr/>
        </p:nvSpPr>
        <p:spPr bwMode="auto">
          <a:xfrm>
            <a:off x="1422400" y="2420938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中央屋面風壓</a:t>
            </a:r>
            <a:endParaRPr lang="zh-TW" altLang="en-US">
              <a:solidFill>
                <a:prstClr val="black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>
            <a:off x="228600" y="3057525"/>
            <a:ext cx="276225" cy="150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3949700" y="5168900"/>
            <a:ext cx="276225" cy="150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9" name="矩形 6"/>
          <p:cNvSpPr>
            <a:spLocks noChangeArrowheads="1"/>
          </p:cNvSpPr>
          <p:nvPr/>
        </p:nvSpPr>
        <p:spPr bwMode="auto">
          <a:xfrm>
            <a:off x="3703638" y="2276475"/>
            <a:ext cx="1211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5554663" y="2012950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367" name="文字方塊 5"/>
          <p:cNvSpPr txBox="1">
            <a:spLocks noChangeArrowheads="1"/>
          </p:cNvSpPr>
          <p:nvPr/>
        </p:nvSpPr>
        <p:spPr bwMode="auto">
          <a:xfrm>
            <a:off x="6223000" y="1651000"/>
            <a:ext cx="2354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材料特性表</a:t>
            </a:r>
          </a:p>
        </p:txBody>
      </p:sp>
      <p:sp>
        <p:nvSpPr>
          <p:cNvPr id="31" name="矩形 30"/>
          <p:cNvSpPr/>
          <p:nvPr/>
        </p:nvSpPr>
        <p:spPr>
          <a:xfrm>
            <a:off x="6718300" y="2513013"/>
            <a:ext cx="385763" cy="184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78" y="3001508"/>
            <a:ext cx="3461404" cy="30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5"/>
          <p:cNvSpPr txBox="1">
            <a:spLocks noChangeArrowheads="1"/>
          </p:cNvSpPr>
          <p:nvPr/>
        </p:nvSpPr>
        <p:spPr bwMode="auto">
          <a:xfrm>
            <a:off x="562708" y="770731"/>
            <a:ext cx="810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just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q(z)=0.06·K(z) ·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[I·V10(C)]2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K(5)=0.81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I=0.9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90844" y="1232396"/>
          <a:ext cx="77980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43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風速等級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(m/s)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kgf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陣風壓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迎風壁面風壓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屋頂面風壓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側風屋面風壓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背風壁面風壓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2130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1917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403012" y="6488112"/>
            <a:ext cx="320379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3878267" y="6083640"/>
            <a:ext cx="436562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溫室結構受風壓圖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868963" y="3622841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3083943" y="3256128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910143" y="3011827"/>
            <a:ext cx="349250" cy="344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606805" y="2705439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232982" y="5008570"/>
            <a:ext cx="636588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7573962" y="486301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827593" y="4621552"/>
            <a:ext cx="582612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0"/>
          <p:cNvSpPr>
            <a:spLocks noChangeArrowheads="1"/>
          </p:cNvSpPr>
          <p:nvPr/>
        </p:nvSpPr>
        <p:spPr bwMode="auto">
          <a:xfrm>
            <a:off x="3724280" y="5012077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238131" y="3546414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4"/>
          <p:cNvSpPr>
            <a:spLocks noChangeArrowheads="1"/>
          </p:cNvSpPr>
          <p:nvPr/>
        </p:nvSpPr>
        <p:spPr bwMode="auto">
          <a:xfrm>
            <a:off x="7419106" y="3238439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矩形 16"/>
          <p:cNvSpPr>
            <a:spLocks noChangeArrowheads="1"/>
          </p:cNvSpPr>
          <p:nvPr/>
        </p:nvSpPr>
        <p:spPr bwMode="auto">
          <a:xfrm>
            <a:off x="6128876" y="29518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5894720" y="332175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697543" y="2833472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16"/>
          <p:cNvSpPr>
            <a:spLocks noChangeArrowheads="1"/>
          </p:cNvSpPr>
          <p:nvPr/>
        </p:nvSpPr>
        <p:spPr bwMode="auto">
          <a:xfrm>
            <a:off x="5259393" y="2539785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模擬風壓設定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文字方塊 5"/>
          <p:cNvSpPr txBox="1">
            <a:spLocks noChangeArrowheads="1"/>
          </p:cNvSpPr>
          <p:nvPr/>
        </p:nvSpPr>
        <p:spPr bwMode="auto">
          <a:xfrm>
            <a:off x="133354" y="3692732"/>
            <a:ext cx="295058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正立面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48" y="4062618"/>
            <a:ext cx="2786120" cy="242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4" y="2269290"/>
            <a:ext cx="3264614" cy="150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687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98850"/>
            <a:ext cx="39719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3498850"/>
            <a:ext cx="421005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級風壓應力模擬分析</a:t>
            </a:r>
          </a:p>
        </p:txBody>
      </p:sp>
      <p:sp>
        <p:nvSpPr>
          <p:cNvPr id="14341" name="文字方塊 5"/>
          <p:cNvSpPr txBox="1">
            <a:spLocks noChangeArrowheads="1"/>
          </p:cNvSpPr>
          <p:nvPr/>
        </p:nvSpPr>
        <p:spPr bwMode="auto">
          <a:xfrm>
            <a:off x="808038" y="1030288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材料特性表</a:t>
            </a:r>
          </a:p>
        </p:txBody>
      </p:sp>
      <p:sp>
        <p:nvSpPr>
          <p:cNvPr id="14342" name="文字方塊 5"/>
          <p:cNvSpPr txBox="1">
            <a:spLocks noChangeArrowheads="1"/>
          </p:cNvSpPr>
          <p:nvPr/>
        </p:nvSpPr>
        <p:spPr bwMode="auto">
          <a:xfrm>
            <a:off x="0" y="6145213"/>
            <a:ext cx="4568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圓頂桁架應力分布</a:t>
            </a:r>
          </a:p>
        </p:txBody>
      </p:sp>
      <p:sp>
        <p:nvSpPr>
          <p:cNvPr id="14343" name="矩形 6"/>
          <p:cNvSpPr>
            <a:spLocks noChangeArrowheads="1"/>
          </p:cNvSpPr>
          <p:nvPr/>
        </p:nvSpPr>
        <p:spPr bwMode="auto">
          <a:xfrm>
            <a:off x="3870325" y="1905000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</a:p>
        </p:txBody>
      </p:sp>
      <p:sp>
        <p:nvSpPr>
          <p:cNvPr id="14344" name="文字方塊 5"/>
          <p:cNvSpPr txBox="1">
            <a:spLocks noChangeArrowheads="1"/>
          </p:cNvSpPr>
          <p:nvPr/>
        </p:nvSpPr>
        <p:spPr bwMode="auto">
          <a:xfrm>
            <a:off x="5473700" y="935038"/>
            <a:ext cx="3379788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力時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圓頂結構應力最大值為 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472MPa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超過鍍鋅鋼管降伏強度。</a:t>
            </a:r>
            <a:endParaRPr lang="en-US" altLang="zh-TW" b="1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圓頂結構應力最大值為 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211MPa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在鍍鋅鋼管降伏強度內，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圓頂結構應力分布較平均</a:t>
            </a:r>
            <a:r>
              <a:rPr lang="en-US" altLang="zh-TW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14938" y="3740150"/>
            <a:ext cx="390525" cy="220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78413" y="4351338"/>
            <a:ext cx="1052512" cy="217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347" name="文字方塊 5"/>
          <p:cNvSpPr txBox="1">
            <a:spLocks noChangeArrowheads="1"/>
          </p:cNvSpPr>
          <p:nvPr/>
        </p:nvSpPr>
        <p:spPr bwMode="auto">
          <a:xfrm>
            <a:off x="4872038" y="3086100"/>
            <a:ext cx="3981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211 MPa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348" name="文字方塊 5"/>
          <p:cNvSpPr txBox="1">
            <a:spLocks noChangeArrowheads="1"/>
          </p:cNvSpPr>
          <p:nvPr/>
        </p:nvSpPr>
        <p:spPr bwMode="auto">
          <a:xfrm>
            <a:off x="4872038" y="6089650"/>
            <a:ext cx="3981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圓頂桁架應力分布</a:t>
            </a:r>
          </a:p>
        </p:txBody>
      </p:sp>
      <p:sp>
        <p:nvSpPr>
          <p:cNvPr id="18" name="矩形 17"/>
          <p:cNvSpPr/>
          <p:nvPr/>
        </p:nvSpPr>
        <p:spPr>
          <a:xfrm>
            <a:off x="608013" y="3767138"/>
            <a:ext cx="385762" cy="18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5775" y="4368800"/>
            <a:ext cx="990600" cy="204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351" name="文字方塊 5"/>
          <p:cNvSpPr txBox="1">
            <a:spLocks noChangeArrowheads="1"/>
          </p:cNvSpPr>
          <p:nvPr/>
        </p:nvSpPr>
        <p:spPr bwMode="auto">
          <a:xfrm>
            <a:off x="168275" y="3094038"/>
            <a:ext cx="4465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472 MPa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39700" y="1392238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1328738" y="1885950"/>
            <a:ext cx="385762" cy="182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78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3459163"/>
            <a:ext cx="40005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3459163"/>
            <a:ext cx="431482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標題 1"/>
          <p:cNvSpPr>
            <a:spLocks noGrp="1"/>
          </p:cNvSpPr>
          <p:nvPr>
            <p:ph type="title"/>
          </p:nvPr>
        </p:nvSpPr>
        <p:spPr>
          <a:xfrm>
            <a:off x="0" y="219075"/>
            <a:ext cx="9144000" cy="709613"/>
          </a:xfrm>
        </p:spPr>
        <p:txBody>
          <a:bodyPr/>
          <a:lstStyle/>
          <a:p>
            <a:pPr algn="ctr" eaLnBrk="1" hangingPunct="1"/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</a:t>
            </a:r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變形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模擬分析</a:t>
            </a:r>
          </a:p>
        </p:txBody>
      </p:sp>
      <p:sp>
        <p:nvSpPr>
          <p:cNvPr id="15365" name="文字方塊 5"/>
          <p:cNvSpPr txBox="1">
            <a:spLocks noChangeArrowheads="1"/>
          </p:cNvSpPr>
          <p:nvPr/>
        </p:nvSpPr>
        <p:spPr bwMode="auto">
          <a:xfrm>
            <a:off x="808038" y="1030288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材料特性表</a:t>
            </a:r>
          </a:p>
        </p:txBody>
      </p:sp>
      <p:sp>
        <p:nvSpPr>
          <p:cNvPr id="31" name="矩形 30"/>
          <p:cNvSpPr/>
          <p:nvPr/>
        </p:nvSpPr>
        <p:spPr>
          <a:xfrm>
            <a:off x="715963" y="3767138"/>
            <a:ext cx="385762" cy="182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367" name="文字方塊 5"/>
          <p:cNvSpPr txBox="1">
            <a:spLocks noChangeArrowheads="1"/>
          </p:cNvSpPr>
          <p:nvPr/>
        </p:nvSpPr>
        <p:spPr bwMode="auto">
          <a:xfrm>
            <a:off x="387350" y="6129338"/>
            <a:ext cx="4316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圓頂桁架變形量分布</a:t>
            </a:r>
          </a:p>
        </p:txBody>
      </p:sp>
      <p:sp>
        <p:nvSpPr>
          <p:cNvPr id="32" name="矩形 31"/>
          <p:cNvSpPr/>
          <p:nvPr/>
        </p:nvSpPr>
        <p:spPr>
          <a:xfrm>
            <a:off x="609600" y="4330700"/>
            <a:ext cx="927100" cy="227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369" name="矩形 6"/>
          <p:cNvSpPr>
            <a:spLocks noChangeArrowheads="1"/>
          </p:cNvSpPr>
          <p:nvPr/>
        </p:nvSpPr>
        <p:spPr bwMode="auto">
          <a:xfrm>
            <a:off x="3870325" y="1905000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</a:p>
        </p:txBody>
      </p:sp>
      <p:sp>
        <p:nvSpPr>
          <p:cNvPr id="15370" name="文字方塊 5"/>
          <p:cNvSpPr txBox="1">
            <a:spLocks noChangeArrowheads="1"/>
          </p:cNvSpPr>
          <p:nvPr/>
        </p:nvSpPr>
        <p:spPr bwMode="auto">
          <a:xfrm>
            <a:off x="387350" y="3052763"/>
            <a:ext cx="431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4.2mm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371" name="文字方塊 5"/>
          <p:cNvSpPr txBox="1">
            <a:spLocks noChangeArrowheads="1"/>
          </p:cNvSpPr>
          <p:nvPr/>
        </p:nvSpPr>
        <p:spPr bwMode="auto">
          <a:xfrm>
            <a:off x="5549900" y="1214438"/>
            <a:ext cx="3379788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溫室受</a:t>
            </a:r>
            <a:r>
              <a:rPr lang="en-US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zh-TW" b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力時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 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圓頂結構變形量最大值為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4.2mm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圓頂結構變形量最大值為</a:t>
            </a:r>
            <a:r>
              <a:rPr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4.9mm</a:t>
            </a:r>
            <a:r>
              <a:rPr lang="zh-TW" altLang="en-US" b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，兩者差距不大。</a:t>
            </a:r>
            <a:endParaRPr lang="en-US" altLang="zh-TW" b="1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253038" y="3741738"/>
            <a:ext cx="390525" cy="220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45088" y="4330700"/>
            <a:ext cx="944562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374" name="文字方塊 5"/>
          <p:cNvSpPr txBox="1">
            <a:spLocks noChangeArrowheads="1"/>
          </p:cNvSpPr>
          <p:nvPr/>
        </p:nvSpPr>
        <p:spPr bwMode="auto">
          <a:xfrm>
            <a:off x="4929188" y="3040063"/>
            <a:ext cx="4016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4.9mm</a:t>
            </a:r>
            <a:endParaRPr lang="zh-TW" altLang="en-US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375" name="文字方塊 5"/>
          <p:cNvSpPr txBox="1">
            <a:spLocks noChangeArrowheads="1"/>
          </p:cNvSpPr>
          <p:nvPr/>
        </p:nvSpPr>
        <p:spPr bwMode="auto">
          <a:xfrm>
            <a:off x="4929188" y="6127750"/>
            <a:ext cx="4016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圓頂桁架變形量分布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39700" y="1392238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8" marR="19048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938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0" y="419100"/>
            <a:ext cx="9144000" cy="614363"/>
          </a:xfrm>
        </p:spPr>
        <p:txBody>
          <a:bodyPr/>
          <a:lstStyle/>
          <a:p>
            <a:pPr algn="ctr" eaLnBrk="1" hangingPunct="1"/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小結</a:t>
            </a:r>
          </a:p>
        </p:txBody>
      </p:sp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484188" y="1033463"/>
            <a:ext cx="8175625" cy="487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進行圓頂力霸型溫室結構性能優化，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以山牆面結構之主立柱與副立柱間隔距離，分別設計分析三圓頂溫室結構及四圓頂溫室結構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，並進行模擬分析比較。</a:t>
            </a:r>
            <a:endParaRPr lang="en-US" altLang="zh-TW" sz="2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圓頂力霸型溫室之結構強度模擬比較，</a:t>
            </a:r>
            <a:r>
              <a:rPr lang="zh-TW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室</a:t>
            </a:r>
            <a:r>
              <a:rPr lang="zh-TW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圓頂結構應力最大值為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363MPa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圓頂結構應力最大值為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162MPa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圓頂結構應力分布較平均 。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圓頂力霸型溫室</a:t>
            </a:r>
            <a:r>
              <a:rPr lang="zh-TW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</a:t>
            </a:r>
            <a:r>
              <a:rPr lang="zh-TW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力時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20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圓頂溫室結構</a:t>
            </a:r>
            <a:r>
              <a:rPr lang="zh-TW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472MPa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，超過</a:t>
            </a:r>
            <a:r>
              <a:rPr lang="zh-TW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鍍鋅鋼管降伏強度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20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圓頂溫室結構之</a:t>
            </a:r>
            <a:r>
              <a:rPr lang="zh-TW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211MPa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，在鍍鋅鋼管降伏強度內，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可使溫室結構承受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</a:t>
            </a:r>
            <a:r>
              <a:rPr lang="zh-TW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  <a:buAutoNum type="arabicPeriod" startAt="4"/>
            </a:pP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將圓頂力霸型溫室山牆面結構之主立柱與副立柱間隔距離進行調整，</a:t>
            </a:r>
            <a:endParaRPr lang="en-US" altLang="zh-TW" sz="20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圓頂結構設計為</a:t>
            </a: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圓頂結構，可增加溫室結構強度，</a:t>
            </a:r>
            <a:endParaRPr lang="en-US" altLang="zh-TW" sz="20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在颱風天降雨量增加時，也較能承受圓頂積水所造成之重量負荷。</a:t>
            </a:r>
          </a:p>
        </p:txBody>
      </p:sp>
    </p:spTree>
    <p:extLst>
      <p:ext uri="{BB962C8B-B14F-4D97-AF65-F5344CB8AC3E}">
        <p14:creationId xmlns:p14="http://schemas.microsoft.com/office/powerpoint/2010/main" val="169315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079" y="2893633"/>
            <a:ext cx="4170980" cy="294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0" y="2899259"/>
            <a:ext cx="4102603" cy="294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456060" y="2523745"/>
            <a:ext cx="4209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283 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66940" y="5839458"/>
            <a:ext cx="4248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640736" y="3042592"/>
            <a:ext cx="418095" cy="24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28016" y="3758217"/>
            <a:ext cx="1061633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350350" y="2529371"/>
            <a:ext cx="385514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12.5 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537915" y="5839458"/>
            <a:ext cx="4443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級風壓下溫室結構應力分布</a:t>
            </a:r>
          </a:p>
        </p:txBody>
      </p:sp>
      <p:sp>
        <p:nvSpPr>
          <p:cNvPr id="17" name="矩形 16"/>
          <p:cNvSpPr/>
          <p:nvPr/>
        </p:nvSpPr>
        <p:spPr>
          <a:xfrm>
            <a:off x="4935838" y="3747913"/>
            <a:ext cx="1127334" cy="26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76056" y="3068960"/>
            <a:ext cx="584165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507778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spcBef>
                <a:spcPct val="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15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283MPa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位於圓頂鋼管，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溫室結構可承受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級風壓力。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>
              <a:spcBef>
                <a:spcPts val="60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結構最大變形量為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12.5mm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，位於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U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型水槽。</a:t>
            </a: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1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8" y="4062620"/>
            <a:ext cx="2969325" cy="2425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78" y="3001508"/>
            <a:ext cx="3461404" cy="30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5"/>
          <p:cNvSpPr txBox="1">
            <a:spLocks noChangeArrowheads="1"/>
          </p:cNvSpPr>
          <p:nvPr/>
        </p:nvSpPr>
        <p:spPr bwMode="auto">
          <a:xfrm>
            <a:off x="562708" y="770731"/>
            <a:ext cx="810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just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q(z)=0.06·K(z) ·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[I·V10(C)]2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K(5)=0.81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I=0.9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90844" y="1232396"/>
          <a:ext cx="77980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43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風速等級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(m/s)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kgf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陣風壓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迎風壁面風壓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屋頂面風壓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側風屋面風壓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背風壁面風壓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2130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1917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403012" y="6488112"/>
            <a:ext cx="320379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3878267" y="6083640"/>
            <a:ext cx="436562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溫室結構受風壓圖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868963" y="3622841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3083943" y="3256128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910143" y="3011827"/>
            <a:ext cx="349250" cy="344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606805" y="2705439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232982" y="5008570"/>
            <a:ext cx="636588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7573962" y="486301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827593" y="4621552"/>
            <a:ext cx="582612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0"/>
          <p:cNvSpPr>
            <a:spLocks noChangeArrowheads="1"/>
          </p:cNvSpPr>
          <p:nvPr/>
        </p:nvSpPr>
        <p:spPr bwMode="auto">
          <a:xfrm>
            <a:off x="3724280" y="5012077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238131" y="3546414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4"/>
          <p:cNvSpPr>
            <a:spLocks noChangeArrowheads="1"/>
          </p:cNvSpPr>
          <p:nvPr/>
        </p:nvSpPr>
        <p:spPr bwMode="auto">
          <a:xfrm>
            <a:off x="7419106" y="3238439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矩形 16"/>
          <p:cNvSpPr>
            <a:spLocks noChangeArrowheads="1"/>
          </p:cNvSpPr>
          <p:nvPr/>
        </p:nvSpPr>
        <p:spPr bwMode="auto">
          <a:xfrm>
            <a:off x="6128876" y="29518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5894720" y="332175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697543" y="2833472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16"/>
          <p:cNvSpPr>
            <a:spLocks noChangeArrowheads="1"/>
          </p:cNvSpPr>
          <p:nvPr/>
        </p:nvSpPr>
        <p:spPr bwMode="auto">
          <a:xfrm>
            <a:off x="5259393" y="2539785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C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模擬風壓設定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文字方塊 5"/>
          <p:cNvSpPr txBox="1">
            <a:spLocks noChangeArrowheads="1"/>
          </p:cNvSpPr>
          <p:nvPr/>
        </p:nvSpPr>
        <p:spPr bwMode="auto">
          <a:xfrm>
            <a:off x="133354" y="3692732"/>
            <a:ext cx="295058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正立面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4" y="2294897"/>
            <a:ext cx="31623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21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0" y="2893631"/>
            <a:ext cx="4355695" cy="29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245" y="2893633"/>
            <a:ext cx="4198647" cy="29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456060" y="2523745"/>
            <a:ext cx="4209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281 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66940" y="5839458"/>
            <a:ext cx="4248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585133" y="3055318"/>
            <a:ext cx="418095" cy="24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411" y="3758217"/>
            <a:ext cx="1061633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350350" y="2529371"/>
            <a:ext cx="385514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12.6 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537915" y="5839458"/>
            <a:ext cx="4443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級風壓下溫室結構應力分布</a:t>
            </a:r>
          </a:p>
        </p:txBody>
      </p:sp>
      <p:sp>
        <p:nvSpPr>
          <p:cNvPr id="17" name="矩形 16"/>
          <p:cNvSpPr/>
          <p:nvPr/>
        </p:nvSpPr>
        <p:spPr>
          <a:xfrm>
            <a:off x="4935838" y="3747913"/>
            <a:ext cx="1127334" cy="26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19281" y="3041250"/>
            <a:ext cx="584165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507778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spcBef>
                <a:spcPct val="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15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281MPa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位於圓頂鋼管，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溫室結構可承受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級風壓力。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>
              <a:spcBef>
                <a:spcPts val="60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結構最大變形量為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12.6mm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，位於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U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型水槽。</a:t>
            </a: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C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 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6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78" y="3001508"/>
            <a:ext cx="3461404" cy="30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5"/>
          <p:cNvSpPr txBox="1">
            <a:spLocks noChangeArrowheads="1"/>
          </p:cNvSpPr>
          <p:nvPr/>
        </p:nvSpPr>
        <p:spPr bwMode="auto">
          <a:xfrm>
            <a:off x="562708" y="770731"/>
            <a:ext cx="810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just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風速壓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計算式為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q(z)=0.06·K(z) ·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[I·V10(C)]2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K(5)=0.81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Kzt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=1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I=0.9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90844" y="1232396"/>
          <a:ext cx="77980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660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43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風速等級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(m/s)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kgf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</a:t>
                      </a:r>
                      <a:r>
                        <a:rPr lang="en-US" altLang="zh-TW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陣風壓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迎風壁面風壓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屋頂面風壓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側風屋面風壓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背風壁面風壓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lang="zh-TW" altLang="en-US" b="1" dirty="0">
                        <a:solidFill>
                          <a:srgbClr val="FF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2130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1917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1704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403012" y="6488112"/>
            <a:ext cx="320379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3878267" y="6083640"/>
            <a:ext cx="436562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溫室結構受風壓圖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868963" y="3622841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3083943" y="3256128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910143" y="3011827"/>
            <a:ext cx="349250" cy="344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606805" y="2705439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232982" y="5008570"/>
            <a:ext cx="636588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7573962" y="486301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827593" y="4621552"/>
            <a:ext cx="582612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20"/>
          <p:cNvSpPr>
            <a:spLocks noChangeArrowheads="1"/>
          </p:cNvSpPr>
          <p:nvPr/>
        </p:nvSpPr>
        <p:spPr bwMode="auto">
          <a:xfrm>
            <a:off x="3724280" y="5012077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238131" y="3546414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4"/>
          <p:cNvSpPr>
            <a:spLocks noChangeArrowheads="1"/>
          </p:cNvSpPr>
          <p:nvPr/>
        </p:nvSpPr>
        <p:spPr bwMode="auto">
          <a:xfrm>
            <a:off x="7419106" y="3238439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矩形 16"/>
          <p:cNvSpPr>
            <a:spLocks noChangeArrowheads="1"/>
          </p:cNvSpPr>
          <p:nvPr/>
        </p:nvSpPr>
        <p:spPr bwMode="auto">
          <a:xfrm>
            <a:off x="6128876" y="29518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5894720" y="332175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697543" y="2833472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16"/>
          <p:cNvSpPr>
            <a:spLocks noChangeArrowheads="1"/>
          </p:cNvSpPr>
          <p:nvPr/>
        </p:nvSpPr>
        <p:spPr bwMode="auto">
          <a:xfrm>
            <a:off x="5259393" y="2539785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中央屋面風壓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模擬風壓設定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文字方塊 5"/>
          <p:cNvSpPr txBox="1">
            <a:spLocks noChangeArrowheads="1"/>
          </p:cNvSpPr>
          <p:nvPr/>
        </p:nvSpPr>
        <p:spPr bwMode="auto">
          <a:xfrm>
            <a:off x="133354" y="3692732"/>
            <a:ext cx="295058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正立面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4" y="2382051"/>
            <a:ext cx="2827839" cy="131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5" y="4072524"/>
            <a:ext cx="2781586" cy="241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83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2" y="2893633"/>
            <a:ext cx="4333433" cy="29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7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18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SGCC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202-1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431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724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JSC 980Y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456060" y="2523745"/>
            <a:ext cx="4209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284 </a:t>
            </a:r>
            <a:r>
              <a:rPr lang="en-US" altLang="zh-TW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66940" y="5839458"/>
            <a:ext cx="4248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585133" y="3055318"/>
            <a:ext cx="418095" cy="24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411" y="3758217"/>
            <a:ext cx="1061633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350350" y="2529371"/>
            <a:ext cx="385514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12.5 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537915" y="5839458"/>
            <a:ext cx="4443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級風壓下溫室結構應力分布</a:t>
            </a:r>
          </a:p>
        </p:txBody>
      </p:sp>
      <p:sp>
        <p:nvSpPr>
          <p:cNvPr id="17" name="矩形 16"/>
          <p:cNvSpPr/>
          <p:nvPr/>
        </p:nvSpPr>
        <p:spPr>
          <a:xfrm>
            <a:off x="4935838" y="3747913"/>
            <a:ext cx="1127334" cy="26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19281" y="3041250"/>
            <a:ext cx="584165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507778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spcBef>
                <a:spcPct val="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15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284MPa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位於圓頂鋼管，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溫室結構可承受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級風壓力。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>
              <a:spcBef>
                <a:spcPts val="600"/>
              </a:spcBef>
            </a:pP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2.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結構最大變形量為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12.5mm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，位於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U</a:t>
            </a:r>
            <a:r>
              <a:rPr lang="zh-TW" altLang="en-US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型水槽。</a:t>
            </a: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585133" y="450167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lang="en-US" altLang="zh-TW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type 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</a:t>
            </a:r>
            <a:r>
              <a:rPr lang="zh-TW" altLang="en-US" sz="2000" b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55" y="2913261"/>
            <a:ext cx="4355695" cy="29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41184"/>
      </p:ext>
    </p:extLst>
  </p:cSld>
  <p:clrMapOvr>
    <a:masterClrMapping/>
  </p:clrMapOvr>
</p:sld>
</file>

<file path=ppt/theme/theme1.xml><?xml version="1.0" encoding="utf-8"?>
<a:theme xmlns:a="http://schemas.openxmlformats.org/drawingml/2006/main" name="24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9134</TotalTime>
  <Words>5161</Words>
  <Application>Microsoft Office PowerPoint</Application>
  <PresentationFormat>如螢幕大小 (4:3)</PresentationFormat>
  <Paragraphs>1042</Paragraphs>
  <Slides>42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44" baseType="lpstr">
      <vt:lpstr>24_Office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統計分析</vt:lpstr>
      <vt:lpstr>PowerPoint 簡報</vt:lpstr>
      <vt:lpstr>【一】 簡易型溫室結構優化設計</vt:lpstr>
      <vt:lpstr>2.簡易型溫室結構結構設計</vt:lpstr>
      <vt:lpstr>3.簡易型溫室風壓模擬條件設定</vt:lpstr>
      <vt:lpstr>4.簡易型溫室11級風壓應力模擬分析</vt:lpstr>
      <vt:lpstr>5.簡易型溫室11級風壓應力模擬分析</vt:lpstr>
      <vt:lpstr>簡易型溫室11級風壓應力模擬分析</vt:lpstr>
      <vt:lpstr>簡易型溫室11級風壓應力模擬分析</vt:lpstr>
      <vt:lpstr>PowerPoint 簡報</vt:lpstr>
      <vt:lpstr>【二】圓頂力霸型溫室結構優化設計</vt:lpstr>
      <vt:lpstr>圓頂力霸型溫室風壓模擬條件設定</vt:lpstr>
      <vt:lpstr>圓頂力霸型溫室11級風壓應力模擬分析</vt:lpstr>
      <vt:lpstr>圓頂力霸型溫室結構性能提升設計</vt:lpstr>
      <vt:lpstr>圓頂力霸型溫室13級風壓結構模擬分析</vt:lpstr>
      <vt:lpstr>小結</vt:lpstr>
      <vt:lpstr>圓頂力霸型溫室結構模擬分析</vt:lpstr>
      <vt:lpstr>圓頂力霸型溫室風壓模擬條件設定</vt:lpstr>
      <vt:lpstr>圓頂力霸型溫室結構性能提升設計</vt:lpstr>
      <vt:lpstr>圓頂力霸型溫室13級風壓應力模擬分析</vt:lpstr>
      <vt:lpstr>圓頂力霸型溫室13級風壓變形模擬分析</vt:lpstr>
      <vt:lpstr>圓頂力霸型溫室13級風壓與降雨模擬分析</vt:lpstr>
      <vt:lpstr>圓頂力霸型溫室15級風壓應力模擬分析</vt:lpstr>
      <vt:lpstr>圓頂力霸型溫室15級風壓變形模擬分析</vt:lpstr>
      <vt:lpstr>小結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培育缸層架組合</dc:title>
  <dc:creator>sean Yang</dc:creator>
  <cp:lastModifiedBy>邱宜靜</cp:lastModifiedBy>
  <cp:revision>608</cp:revision>
  <cp:lastPrinted>2017-12-15T00:51:59Z</cp:lastPrinted>
  <dcterms:created xsi:type="dcterms:W3CDTF">2016-01-04T06:34:26Z</dcterms:created>
  <dcterms:modified xsi:type="dcterms:W3CDTF">2020-12-05T01:49:02Z</dcterms:modified>
</cp:coreProperties>
</file>